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4" r:id="rId3"/>
    <p:sldMasterId id="2147483673" r:id="rId4"/>
    <p:sldMasterId id="2147483677" r:id="rId5"/>
    <p:sldMasterId id="2147483682" r:id="rId6"/>
  </p:sldMasterIdLst>
  <p:notesMasterIdLst>
    <p:notesMasterId r:id="rId9"/>
  </p:notesMasterIdLst>
  <p:sldIdLst>
    <p:sldId id="257" r:id="rId7"/>
    <p:sldId id="380" r:id="rId8"/>
    <p:sldId id="511" r:id="rId10"/>
    <p:sldId id="527" r:id="rId11"/>
    <p:sldId id="520" r:id="rId12"/>
    <p:sldId id="537" r:id="rId13"/>
    <p:sldId id="542" r:id="rId14"/>
    <p:sldId id="543" r:id="rId15"/>
    <p:sldId id="545" r:id="rId16"/>
    <p:sldId id="505" r:id="rId17"/>
    <p:sldId id="515" r:id="rId18"/>
    <p:sldId id="528" r:id="rId19"/>
    <p:sldId id="532" r:id="rId20"/>
    <p:sldId id="533" r:id="rId21"/>
    <p:sldId id="534" r:id="rId22"/>
    <p:sldId id="535" r:id="rId23"/>
    <p:sldId id="536" r:id="rId24"/>
    <p:sldId id="506" r:id="rId25"/>
    <p:sldId id="546" r:id="rId26"/>
    <p:sldId id="547" r:id="rId27"/>
    <p:sldId id="548" r:id="rId28"/>
    <p:sldId id="524" r:id="rId29"/>
    <p:sldId id="549" r:id="rId30"/>
    <p:sldId id="510" r:id="rId31"/>
    <p:sldId id="499" r:id="rId32"/>
    <p:sldId id="567" r:id="rId33"/>
    <p:sldId id="568" r:id="rId34"/>
    <p:sldId id="570" r:id="rId35"/>
    <p:sldId id="504"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77045" autoAdjust="0"/>
  </p:normalViewPr>
  <p:slideViewPr>
    <p:cSldViewPr snapToGrid="0">
      <p:cViewPr>
        <p:scale>
          <a:sx n="100" d="100"/>
          <a:sy n="100" d="100"/>
        </p:scale>
        <p:origin x="-1118" y="792"/>
      </p:cViewPr>
      <p:guideLst>
        <p:guide orient="horz" pos="2153"/>
        <p:guide pos="2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0" Type="http://schemas.openxmlformats.org/officeDocument/2006/relationships/commentAuthors" Target="commentAuthors.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dirty="0" smtClean="0">
                <a:solidFill>
                  <a:prstClr val="black">
                    <a:tint val="75000"/>
                  </a:prstClr>
                </a:solidFill>
              </a:rPr>
              <a:t>Of  69</a:t>
            </a:r>
            <a:endParaRPr lang="zh-CN" alt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chemeClr val="bg1"/>
                </a:solidFill>
              </a:rPr>
              <a:t>感谢聆听</a:t>
            </a:r>
            <a:endParaRPr lang="zh-CN" altLang="en-US" sz="7200" spc="600"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1328737" y="1277273"/>
            <a:ext cx="2171700" cy="3243933"/>
          </a:xfrm>
          <a:custGeom>
            <a:avLst/>
            <a:gdLst>
              <a:gd name="connsiteX0" fmla="*/ 1447800 w 2895600"/>
              <a:gd name="connsiteY0" fmla="*/ 0 h 3243933"/>
              <a:gd name="connsiteX1" fmla="*/ 1595195 w 2895600"/>
              <a:gd name="connsiteY1" fmla="*/ 33860 h 3243933"/>
              <a:gd name="connsiteX2" fmla="*/ 2748205 w 2895600"/>
              <a:gd name="connsiteY2" fmla="*/ 699160 h 3243933"/>
              <a:gd name="connsiteX3" fmla="*/ 2895600 w 2895600"/>
              <a:gd name="connsiteY3" fmla="*/ 955776 h 3243933"/>
              <a:gd name="connsiteX4" fmla="*/ 2895600 w 2895600"/>
              <a:gd name="connsiteY4" fmla="*/ 2286376 h 3243933"/>
              <a:gd name="connsiteX5" fmla="*/ 2748205 w 2895600"/>
              <a:gd name="connsiteY5" fmla="*/ 2542992 h 3243933"/>
              <a:gd name="connsiteX6" fmla="*/ 1595195 w 2895600"/>
              <a:gd name="connsiteY6" fmla="*/ 3208293 h 3243933"/>
              <a:gd name="connsiteX7" fmla="*/ 1300405 w 2895600"/>
              <a:gd name="connsiteY7" fmla="*/ 3208293 h 3243933"/>
              <a:gd name="connsiteX8" fmla="*/ 147395 w 2895600"/>
              <a:gd name="connsiteY8" fmla="*/ 2542992 h 3243933"/>
              <a:gd name="connsiteX9" fmla="*/ 0 w 2895600"/>
              <a:gd name="connsiteY9" fmla="*/ 2286376 h 3243933"/>
              <a:gd name="connsiteX10" fmla="*/ 0 w 2895600"/>
              <a:gd name="connsiteY10" fmla="*/ 955776 h 3243933"/>
              <a:gd name="connsiteX11" fmla="*/ 147395 w 2895600"/>
              <a:gd name="connsiteY11" fmla="*/ 699160 h 3243933"/>
              <a:gd name="connsiteX12" fmla="*/ 1300405 w 2895600"/>
              <a:gd name="connsiteY12" fmla="*/ 33860 h 3243933"/>
              <a:gd name="connsiteX13" fmla="*/ 1447800 w 2895600"/>
              <a:gd name="connsiteY13" fmla="*/ 0 h 32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5600" h="3243933">
                <a:moveTo>
                  <a:pt x="1447800" y="0"/>
                </a:moveTo>
                <a:cubicBezTo>
                  <a:pt x="1501290" y="0"/>
                  <a:pt x="1554780" y="11287"/>
                  <a:pt x="1595195" y="33860"/>
                </a:cubicBezTo>
                <a:cubicBezTo>
                  <a:pt x="2748205" y="699160"/>
                  <a:pt x="2748205" y="699160"/>
                  <a:pt x="2748205" y="699160"/>
                </a:cubicBezTo>
                <a:cubicBezTo>
                  <a:pt x="2829035" y="746681"/>
                  <a:pt x="2895600" y="863109"/>
                  <a:pt x="2895600" y="955776"/>
                </a:cubicBezTo>
                <a:cubicBezTo>
                  <a:pt x="2895600" y="2286376"/>
                  <a:pt x="2895600" y="2286376"/>
                  <a:pt x="2895600" y="2286376"/>
                </a:cubicBezTo>
                <a:cubicBezTo>
                  <a:pt x="2895600" y="2381419"/>
                  <a:pt x="2829035" y="2495471"/>
                  <a:pt x="2748205" y="2542992"/>
                </a:cubicBezTo>
                <a:cubicBezTo>
                  <a:pt x="1595195" y="3208293"/>
                  <a:pt x="1595195" y="3208293"/>
                  <a:pt x="1595195" y="3208293"/>
                </a:cubicBezTo>
                <a:cubicBezTo>
                  <a:pt x="1514366" y="3255814"/>
                  <a:pt x="1381235" y="3255814"/>
                  <a:pt x="1300405" y="3208293"/>
                </a:cubicBezTo>
                <a:cubicBezTo>
                  <a:pt x="147395" y="2542992"/>
                  <a:pt x="147395" y="2542992"/>
                  <a:pt x="147395" y="2542992"/>
                </a:cubicBezTo>
                <a:cubicBezTo>
                  <a:pt x="66566" y="2495471"/>
                  <a:pt x="0" y="2381419"/>
                  <a:pt x="0" y="2286376"/>
                </a:cubicBezTo>
                <a:lnTo>
                  <a:pt x="0" y="955776"/>
                </a:lnTo>
                <a:cubicBezTo>
                  <a:pt x="0" y="863109"/>
                  <a:pt x="66566" y="746681"/>
                  <a:pt x="147395" y="699160"/>
                </a:cubicBezTo>
                <a:cubicBezTo>
                  <a:pt x="1300405" y="33860"/>
                  <a:pt x="1300405" y="33860"/>
                  <a:pt x="1300405" y="33860"/>
                </a:cubicBezTo>
                <a:cubicBezTo>
                  <a:pt x="1340820" y="11287"/>
                  <a:pt x="1394310" y="0"/>
                  <a:pt x="1447800" y="0"/>
                </a:cubicBez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9CAE4E7C-442E-4252-8F73-431B5154795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674968-826C-4EDC-B75A-CA0618E1F6B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tags" Target="../tags/tag3.xml"/><Relationship Id="rId7" Type="http://schemas.openxmlformats.org/officeDocument/2006/relationships/tags" Target="../tags/tag2.xml"/><Relationship Id="rId6" Type="http://schemas.openxmlformats.org/officeDocument/2006/relationships/tags" Target="../tags/tag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9" Type="http://schemas.openxmlformats.org/officeDocument/2006/relationships/theme" Target="../theme/theme2.xml"/><Relationship Id="rId18" Type="http://schemas.openxmlformats.org/officeDocument/2006/relationships/slideLayout" Target="../slideLayouts/slideLayout23.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6"/>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7"/>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4"/>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5"/>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5"/>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6"/>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5"/>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6"/>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hyperlink" Target="http://www.chinarobots.cn/" TargetMode="External"/><Relationship Id="rId7" Type="http://schemas.openxmlformats.org/officeDocument/2006/relationships/image" Target="../media/image30.png"/><Relationship Id="rId6" Type="http://schemas.openxmlformats.org/officeDocument/2006/relationships/hyperlink" Target="http://www.chinaaiworld.cn/" TargetMode="External"/><Relationship Id="rId5" Type="http://schemas.openxmlformats.org/officeDocument/2006/relationships/image" Target="../media/image29.png"/><Relationship Id="rId4" Type="http://schemas.openxmlformats.org/officeDocument/2006/relationships/hyperlink" Target="http://www.chinacloud.cn/" TargetMode="External"/><Relationship Id="rId3" Type="http://schemas.openxmlformats.org/officeDocument/2006/relationships/image" Target="../media/image28.png"/><Relationship Id="rId29" Type="http://schemas.openxmlformats.org/officeDocument/2006/relationships/slideLayout" Target="../slideLayouts/slideLayout2.xml"/><Relationship Id="rId28" Type="http://schemas.openxmlformats.org/officeDocument/2006/relationships/image" Target="../media/image43.png"/><Relationship Id="rId27" Type="http://schemas.openxmlformats.org/officeDocument/2006/relationships/image" Target="../media/image42.png"/><Relationship Id="rId26" Type="http://schemas.openxmlformats.org/officeDocument/2006/relationships/image" Target="../media/image41.jpeg"/><Relationship Id="rId25" Type="http://schemas.openxmlformats.org/officeDocument/2006/relationships/image" Target="../media/image40.jpeg"/><Relationship Id="rId24" Type="http://schemas.openxmlformats.org/officeDocument/2006/relationships/image" Target="../media/image39.png"/><Relationship Id="rId23" Type="http://schemas.openxmlformats.org/officeDocument/2006/relationships/hyperlink" Target="http://www.envicloud.cn/" TargetMode="External"/><Relationship Id="rId22" Type="http://schemas.openxmlformats.org/officeDocument/2006/relationships/image" Target="../media/image38.png"/><Relationship Id="rId21" Type="http://schemas.openxmlformats.org/officeDocument/2006/relationships/image" Target="../media/image37.png"/><Relationship Id="rId20" Type="http://schemas.openxmlformats.org/officeDocument/2006/relationships/hyperlink" Target="http://www.smartcitychina.cn/" TargetMode="External"/><Relationship Id="rId2" Type="http://schemas.openxmlformats.org/officeDocument/2006/relationships/hyperlink" Target="http://www.chinaznyj.com/" TargetMode="External"/><Relationship Id="rId19" Type="http://schemas.openxmlformats.org/officeDocument/2006/relationships/image" Target="../media/image36.png"/><Relationship Id="rId18" Type="http://schemas.openxmlformats.org/officeDocument/2006/relationships/hyperlink" Target="http://www.netofthings.cn/" TargetMode="External"/><Relationship Id="rId17" Type="http://schemas.openxmlformats.org/officeDocument/2006/relationships/image" Target="../media/image35.png"/><Relationship Id="rId16" Type="http://schemas.openxmlformats.org/officeDocument/2006/relationships/hyperlink" Target="http://www.thebigdata.cn/" TargetMode="External"/><Relationship Id="rId15" Type="http://schemas.openxmlformats.org/officeDocument/2006/relationships/image" Target="../media/image34.png"/><Relationship Id="rId14" Type="http://schemas.openxmlformats.org/officeDocument/2006/relationships/hyperlink" Target="http://www.worldstor.cn/" TargetMode="External"/><Relationship Id="rId13" Type="http://schemas.openxmlformats.org/officeDocument/2006/relationships/image" Target="../media/image33.png"/><Relationship Id="rId12" Type="http://schemas.openxmlformats.org/officeDocument/2006/relationships/hyperlink" Target="http://www.pm25.org.cn/" TargetMode="External"/><Relationship Id="rId11" Type="http://schemas.openxmlformats.org/officeDocument/2006/relationships/image" Target="../media/image32.png"/><Relationship Id="rId10" Type="http://schemas.openxmlformats.org/officeDocument/2006/relationships/hyperlink" Target="http://www.dlworld.cn/" TargetMode="External"/><Relationship Id="rId1" Type="http://schemas.openxmlformats.org/officeDocument/2006/relationships/hyperlink" Target="http://www.wanwuyun.com/" TargetMode="External"/></Relationships>
</file>

<file path=ppt/slides/_rels/slide28.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image" Target="../media/image47.png"/><Relationship Id="rId7" Type="http://schemas.openxmlformats.org/officeDocument/2006/relationships/tags" Target="../tags/tag18.xml"/><Relationship Id="rId6" Type="http://schemas.openxmlformats.org/officeDocument/2006/relationships/image" Target="../media/image46.png"/><Relationship Id="rId55" Type="http://schemas.openxmlformats.org/officeDocument/2006/relationships/slideLayout" Target="../slideLayouts/slideLayout2.xml"/><Relationship Id="rId54" Type="http://schemas.openxmlformats.org/officeDocument/2006/relationships/image" Target="../media/image74.png"/><Relationship Id="rId53" Type="http://schemas.openxmlformats.org/officeDocument/2006/relationships/tags" Target="../tags/tag37.xml"/><Relationship Id="rId52" Type="http://schemas.openxmlformats.org/officeDocument/2006/relationships/image" Target="../media/image73.png"/><Relationship Id="rId51" Type="http://schemas.openxmlformats.org/officeDocument/2006/relationships/image" Target="../media/image72.png"/><Relationship Id="rId50" Type="http://schemas.openxmlformats.org/officeDocument/2006/relationships/tags" Target="../tags/tag36.xml"/><Relationship Id="rId5" Type="http://schemas.openxmlformats.org/officeDocument/2006/relationships/tags" Target="../tags/tag17.xml"/><Relationship Id="rId49" Type="http://schemas.openxmlformats.org/officeDocument/2006/relationships/image" Target="../media/image71.png"/><Relationship Id="rId48" Type="http://schemas.openxmlformats.org/officeDocument/2006/relationships/image" Target="../media/image70.png"/><Relationship Id="rId47" Type="http://schemas.openxmlformats.org/officeDocument/2006/relationships/image" Target="../media/image69.png"/><Relationship Id="rId46" Type="http://schemas.openxmlformats.org/officeDocument/2006/relationships/image" Target="../media/image68.png"/><Relationship Id="rId45" Type="http://schemas.openxmlformats.org/officeDocument/2006/relationships/image" Target="../media/image67.png"/><Relationship Id="rId44" Type="http://schemas.openxmlformats.org/officeDocument/2006/relationships/image" Target="../media/image66.png"/><Relationship Id="rId43" Type="http://schemas.openxmlformats.org/officeDocument/2006/relationships/image" Target="../media/image65.png"/><Relationship Id="rId42" Type="http://schemas.openxmlformats.org/officeDocument/2006/relationships/image" Target="../media/image64.png"/><Relationship Id="rId41" Type="http://schemas.openxmlformats.org/officeDocument/2006/relationships/tags" Target="../tags/tag35.xml"/><Relationship Id="rId40" Type="http://schemas.openxmlformats.org/officeDocument/2006/relationships/image" Target="../media/image63.png"/><Relationship Id="rId4" Type="http://schemas.openxmlformats.org/officeDocument/2006/relationships/image" Target="../media/image45.png"/><Relationship Id="rId39" Type="http://schemas.openxmlformats.org/officeDocument/2006/relationships/tags" Target="../tags/tag34.xml"/><Relationship Id="rId38" Type="http://schemas.openxmlformats.org/officeDocument/2006/relationships/image" Target="../media/image62.png"/><Relationship Id="rId37" Type="http://schemas.openxmlformats.org/officeDocument/2006/relationships/tags" Target="../tags/tag33.xml"/><Relationship Id="rId36" Type="http://schemas.openxmlformats.org/officeDocument/2006/relationships/image" Target="../media/image61.png"/><Relationship Id="rId35" Type="http://schemas.openxmlformats.org/officeDocument/2006/relationships/tags" Target="../tags/tag32.xml"/><Relationship Id="rId34" Type="http://schemas.openxmlformats.org/officeDocument/2006/relationships/image" Target="../media/image60.png"/><Relationship Id="rId33" Type="http://schemas.openxmlformats.org/officeDocument/2006/relationships/tags" Target="../tags/tag31.xml"/><Relationship Id="rId32" Type="http://schemas.openxmlformats.org/officeDocument/2006/relationships/image" Target="../media/image59.png"/><Relationship Id="rId31" Type="http://schemas.openxmlformats.org/officeDocument/2006/relationships/tags" Target="../tags/tag30.xml"/><Relationship Id="rId30" Type="http://schemas.openxmlformats.org/officeDocument/2006/relationships/image" Target="../media/image58.png"/><Relationship Id="rId3" Type="http://schemas.openxmlformats.org/officeDocument/2006/relationships/tags" Target="../tags/tag16.xml"/><Relationship Id="rId29" Type="http://schemas.openxmlformats.org/officeDocument/2006/relationships/tags" Target="../tags/tag29.xml"/><Relationship Id="rId28" Type="http://schemas.openxmlformats.org/officeDocument/2006/relationships/image" Target="../media/image57.png"/><Relationship Id="rId27" Type="http://schemas.openxmlformats.org/officeDocument/2006/relationships/tags" Target="../tags/tag28.xml"/><Relationship Id="rId26" Type="http://schemas.openxmlformats.org/officeDocument/2006/relationships/image" Target="../media/image56.png"/><Relationship Id="rId25" Type="http://schemas.openxmlformats.org/officeDocument/2006/relationships/tags" Target="../tags/tag27.xml"/><Relationship Id="rId24" Type="http://schemas.openxmlformats.org/officeDocument/2006/relationships/image" Target="../media/image55.png"/><Relationship Id="rId23" Type="http://schemas.openxmlformats.org/officeDocument/2006/relationships/tags" Target="../tags/tag26.xml"/><Relationship Id="rId22" Type="http://schemas.openxmlformats.org/officeDocument/2006/relationships/image" Target="../media/image54.png"/><Relationship Id="rId21" Type="http://schemas.openxmlformats.org/officeDocument/2006/relationships/tags" Target="../tags/tag25.xml"/><Relationship Id="rId20" Type="http://schemas.openxmlformats.org/officeDocument/2006/relationships/image" Target="../media/image53.png"/><Relationship Id="rId2" Type="http://schemas.openxmlformats.org/officeDocument/2006/relationships/image" Target="../media/image44.png"/><Relationship Id="rId19" Type="http://schemas.openxmlformats.org/officeDocument/2006/relationships/tags" Target="../tags/tag24.xml"/><Relationship Id="rId18" Type="http://schemas.openxmlformats.org/officeDocument/2006/relationships/image" Target="../media/image52.png"/><Relationship Id="rId17" Type="http://schemas.openxmlformats.org/officeDocument/2006/relationships/tags" Target="../tags/tag23.xml"/><Relationship Id="rId16" Type="http://schemas.openxmlformats.org/officeDocument/2006/relationships/image" Target="../media/image51.png"/><Relationship Id="rId15" Type="http://schemas.openxmlformats.org/officeDocument/2006/relationships/tags" Target="../tags/tag22.xml"/><Relationship Id="rId14" Type="http://schemas.openxmlformats.org/officeDocument/2006/relationships/image" Target="../media/image50.png"/><Relationship Id="rId13" Type="http://schemas.openxmlformats.org/officeDocument/2006/relationships/tags" Target="../tags/tag21.xml"/><Relationship Id="rId12" Type="http://schemas.openxmlformats.org/officeDocument/2006/relationships/image" Target="../media/image49.png"/><Relationship Id="rId11" Type="http://schemas.openxmlformats.org/officeDocument/2006/relationships/tags" Target="../tags/tag20.xml"/><Relationship Id="rId10" Type="http://schemas.openxmlformats.org/officeDocument/2006/relationships/image" Target="../media/image48.png"/><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43" y="-9147"/>
            <a:ext cx="9158091"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355">
                <a:solidFill>
                  <a:prstClr val="white"/>
                </a:solidFill>
              </a:rPr>
              <a:t>大数据应用人才培养系列教材</a:t>
            </a:r>
            <a:endParaRPr lang="zh-CN" altLang="en-US" sz="1355">
              <a:solidFill>
                <a:prstClr val="white"/>
              </a:solidFill>
            </a:endParaRPr>
          </a:p>
        </p:txBody>
      </p:sp>
      <p:sp>
        <p:nvSpPr>
          <p:cNvPr id="4" name="矩形 3"/>
          <p:cNvSpPr/>
          <p:nvPr/>
        </p:nvSpPr>
        <p:spPr>
          <a:xfrm>
            <a:off x="1062228" y="728895"/>
            <a:ext cx="7426960" cy="1322070"/>
          </a:xfrm>
          <a:prstGeom prst="rect">
            <a:avLst/>
          </a:prstGeom>
          <a:effectLst/>
        </p:spPr>
        <p:txBody>
          <a:bodyPr wrap="square">
            <a:spAutoFit/>
          </a:bodyPr>
          <a:lstStyle/>
          <a:p>
            <a:pPr algn="ctr">
              <a:defRPr/>
            </a:pPr>
            <a:r>
              <a:rPr lang="zh-CN" sz="8000" b="1" spc="300" dirty="0">
                <a:ln w="11430"/>
                <a:solidFill>
                  <a:srgbClr val="3D89BC"/>
                </a:solidFill>
                <a:latin typeface="微软雅黑" panose="020B0503020204020204" pitchFamily="34" charset="-122"/>
                <a:ea typeface="微软雅黑" panose="020B0503020204020204" pitchFamily="34" charset="-122"/>
              </a:rPr>
              <a:t>数据标注工程</a:t>
            </a:r>
            <a:endParaRPr lang="zh-CN" sz="8000" b="1" spc="300" dirty="0">
              <a:ln w="11430"/>
              <a:solidFill>
                <a:srgbClr val="3D89BC"/>
              </a:solidFill>
              <a:latin typeface="微软雅黑" panose="020B0503020204020204" pitchFamily="34" charset="-122"/>
              <a:ea typeface="微软雅黑" panose="020B0503020204020204" pitchFamily="34" charset="-122"/>
            </a:endParaRPr>
          </a:p>
        </p:txBody>
      </p:sp>
      <p:sp>
        <p:nvSpPr>
          <p:cNvPr id="8" name="矩形 7"/>
          <p:cNvSpPr/>
          <p:nvPr/>
        </p:nvSpPr>
        <p:spPr>
          <a:xfrm>
            <a:off x="8790317" y="3240900"/>
            <a:ext cx="368541" cy="30710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143" y="3240900"/>
            <a:ext cx="8496050" cy="307100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768" y="6337300"/>
            <a:ext cx="2217463" cy="520700"/>
          </a:xfrm>
          <a:prstGeom prst="rect">
            <a:avLst/>
          </a:prstGeom>
        </p:spPr>
      </p:pic>
      <p:sp>
        <p:nvSpPr>
          <p:cNvPr id="20" name="矩形 19"/>
          <p:cNvSpPr/>
          <p:nvPr/>
        </p:nvSpPr>
        <p:spPr>
          <a:xfrm>
            <a:off x="1410335" y="2209165"/>
            <a:ext cx="259715" cy="86487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66"/>
              </a:solidFill>
            </a:endParaRPr>
          </a:p>
        </p:txBody>
      </p:sp>
      <p:sp>
        <p:nvSpPr>
          <p:cNvPr id="21" name="矩形 20"/>
          <p:cNvSpPr/>
          <p:nvPr/>
        </p:nvSpPr>
        <p:spPr>
          <a:xfrm>
            <a:off x="1658620" y="2209165"/>
            <a:ext cx="6269990" cy="864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TextBox 6"/>
          <p:cNvSpPr txBox="1"/>
          <p:nvPr/>
        </p:nvSpPr>
        <p:spPr>
          <a:xfrm>
            <a:off x="1670340" y="2277654"/>
            <a:ext cx="6270084" cy="337185"/>
          </a:xfrm>
          <a:prstGeom prst="rect">
            <a:avLst/>
          </a:prstGeom>
          <a:noFill/>
        </p:spPr>
        <p:txBody>
          <a:bodyPr wrap="square" rtlCol="0">
            <a:spAutoFit/>
          </a:bodyPr>
          <a:lstStyle/>
          <a:p>
            <a:r>
              <a:rPr lang="zh-CN" altLang="en-US" sz="1600" dirty="0" smtClean="0">
                <a:solidFill>
                  <a:schemeClr val="tx1">
                    <a:lumMod val="75000"/>
                    <a:lumOff val="25000"/>
                  </a:schemeClr>
                </a:solidFill>
              </a:rPr>
              <a:t>刘 鹏    张 燕       总主编</a:t>
            </a:r>
            <a:endParaRPr lang="zh-CN" altLang="en-US" sz="1600" dirty="0">
              <a:solidFill>
                <a:schemeClr val="tx1">
                  <a:lumMod val="75000"/>
                  <a:lumOff val="25000"/>
                </a:schemeClr>
              </a:solidFill>
            </a:endParaRPr>
          </a:p>
        </p:txBody>
      </p:sp>
      <p:sp>
        <p:nvSpPr>
          <p:cNvPr id="26" name="TextBox 6"/>
          <p:cNvSpPr txBox="1"/>
          <p:nvPr/>
        </p:nvSpPr>
        <p:spPr>
          <a:xfrm>
            <a:off x="1670340" y="2614925"/>
            <a:ext cx="6270084" cy="337185"/>
          </a:xfrm>
          <a:prstGeom prst="rect">
            <a:avLst/>
          </a:prstGeom>
          <a:noFill/>
        </p:spPr>
        <p:txBody>
          <a:bodyPr wrap="square" rtlCol="0">
            <a:spAutoFit/>
          </a:bodyPr>
          <a:lstStyle/>
          <a:p>
            <a:r>
              <a:rPr lang="zh-CN" altLang="en-US" sz="1600" dirty="0" smtClean="0">
                <a:solidFill>
                  <a:schemeClr val="tx1">
                    <a:lumMod val="75000"/>
                    <a:lumOff val="25000"/>
                  </a:schemeClr>
                </a:solidFill>
              </a:rPr>
              <a:t>刘 鹏     </a:t>
            </a:r>
            <a:r>
              <a:rPr lang="zh-CN" altLang="en-US" sz="1600" dirty="0">
                <a:solidFill>
                  <a:schemeClr val="tx1">
                    <a:lumMod val="75000"/>
                    <a:lumOff val="25000"/>
                  </a:schemeClr>
                </a:solidFill>
              </a:rPr>
              <a:t>主编                          </a:t>
            </a:r>
            <a:r>
              <a:rPr lang="zh-CN" altLang="en-US" sz="1600" dirty="0" smtClean="0">
                <a:solidFill>
                  <a:schemeClr val="tx1">
                    <a:lumMod val="75000"/>
                    <a:lumOff val="25000"/>
                  </a:schemeClr>
                </a:solidFill>
              </a:rPr>
              <a:t>  </a:t>
            </a:r>
            <a:endParaRPr lang="zh-CN" altLang="en-US" sz="1600" dirty="0">
              <a:solidFill>
                <a:schemeClr val="tx1">
                  <a:lumMod val="75000"/>
                  <a:lumOff val="25000"/>
                </a:schemeClr>
              </a:solidFill>
            </a:endParaRPr>
          </a:p>
        </p:txBody>
      </p:sp>
      <p:sp>
        <p:nvSpPr>
          <p:cNvPr id="27" name="Freeform 25"/>
          <p:cNvSpPr>
            <a:spLocks noEditPoints="1"/>
          </p:cNvSpPr>
          <p:nvPr/>
        </p:nvSpPr>
        <p:spPr bwMode="auto">
          <a:xfrm>
            <a:off x="3106564" y="2386552"/>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2340210" y="272361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72882" y="1169836"/>
              <a:ext cx="1798227" cy="523220"/>
            </a:xfrm>
            <a:prstGeom prst="rect">
              <a:avLst/>
            </a:prstGeom>
            <a:noFill/>
          </p:spPr>
          <p:txBody>
            <a:bodyPr wrap="none" rtlCol="0">
              <a:spAutoFit/>
            </a:bodyPr>
            <a:lstStyle/>
            <a:p>
              <a:pPr algn="ctr"/>
              <a:r>
                <a:rPr lang="zh-CN" altLang="en-US" sz="2800" dirty="0" smtClean="0">
                  <a:solidFill>
                    <a:srgbClr val="FFC000"/>
                  </a:solidFill>
                </a:rPr>
                <a:t>第一章</a:t>
              </a:r>
              <a:r>
                <a:rPr lang="zh-CN" altLang="en-US" sz="2800" dirty="0">
                  <a:solidFill>
                    <a:srgbClr val="FFC000"/>
                  </a:solidFill>
                </a:rPr>
                <a:t>　</a:t>
              </a:r>
              <a:r>
                <a:rPr lang="zh-CN" altLang="en-US" sz="2800" dirty="0" smtClean="0">
                  <a:solidFill>
                    <a:srgbClr val="FFC000"/>
                  </a:solidFill>
                </a:rPr>
                <a:t>数据</a:t>
              </a:r>
              <a:r>
                <a:rPr lang="zh-CN" altLang="en-US" sz="2800" dirty="0" smtClean="0">
                  <a:solidFill>
                    <a:srgbClr val="FFC000"/>
                  </a:solidFill>
                </a:rPr>
                <a:t>标注概述</a:t>
              </a:r>
              <a:endParaRPr lang="zh-CN" altLang="en-US" sz="2800" dirty="0" smtClean="0">
                <a:solidFill>
                  <a:srgbClr val="FFC000"/>
                </a:solidFill>
              </a:endParaRPr>
            </a:p>
          </p:txBody>
        </p:sp>
      </p:grpSp>
      <p:grpSp>
        <p:nvGrpSpPr>
          <p:cNvPr id="67" name="组合 66"/>
          <p:cNvGrpSpPr/>
          <p:nvPr/>
        </p:nvGrpSpPr>
        <p:grpSpPr>
          <a:xfrm>
            <a:off x="1754534" y="2160000"/>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743332" cy="415498"/>
            </a:xfrm>
            <a:prstGeom prst="rect">
              <a:avLst/>
            </a:prstGeom>
          </p:spPr>
          <p:txBody>
            <a:bodyPr wrap="none">
              <a:spAutoFit/>
            </a:bodyPr>
            <a:lstStyle/>
            <a:p>
              <a:pPr algn="l"/>
              <a:r>
                <a:rPr lang="en-US" altLang="zh-CN" sz="2100" spc="225" dirty="0" smtClean="0">
                  <a:solidFill>
                    <a:schemeClr val="tx1">
                      <a:lumMod val="75000"/>
                      <a:lumOff val="25000"/>
                    </a:schemeClr>
                  </a:solidFill>
                </a:rPr>
                <a:t>1.1</a:t>
              </a:r>
              <a:r>
                <a:rPr lang="zh-CN" altLang="en-US" sz="2100" spc="225" dirty="0" smtClean="0">
                  <a:solidFill>
                    <a:schemeClr val="tx1">
                      <a:lumMod val="75000"/>
                      <a:lumOff val="25000"/>
                    </a:schemeClr>
                  </a:solidFill>
                </a:rPr>
                <a:t> </a:t>
              </a:r>
              <a:r>
                <a:rPr lang="zh-CN" altLang="en-US" sz="2100" spc="225" dirty="0" smtClean="0">
                  <a:solidFill>
                    <a:schemeClr val="tx1">
                      <a:lumMod val="75000"/>
                      <a:lumOff val="25000"/>
                    </a:schemeClr>
                  </a:solidFill>
                </a:rPr>
                <a:t>数据</a:t>
              </a:r>
              <a:r>
                <a:rPr lang="zh-CN" altLang="en-US" sz="2100" spc="225" dirty="0" smtClean="0">
                  <a:solidFill>
                    <a:schemeClr val="tx1">
                      <a:lumMod val="75000"/>
                      <a:lumOff val="25000"/>
                    </a:schemeClr>
                  </a:solidFill>
                </a:rPr>
                <a:t>标注的起源与发展</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6278"/>
            <a:chOff x="1807265" y="2935089"/>
            <a:chExt cx="5693399" cy="426278"/>
          </a:xfrm>
          <a:solidFill>
            <a:schemeClr val="accent1">
              <a:lumMod val="75000"/>
            </a:schemeClr>
          </a:solidFill>
        </p:grpSpPr>
        <p:sp>
          <p:nvSpPr>
            <p:cNvPr id="49" name="圆角矩形 48"/>
            <p:cNvSpPr/>
            <p:nvPr/>
          </p:nvSpPr>
          <p:spPr>
            <a:xfrm>
              <a:off x="1807265" y="2935089"/>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445174" cy="415498"/>
            </a:xfrm>
            <a:prstGeom prst="rect">
              <a:avLst/>
            </a:prstGeom>
            <a:grpFill/>
          </p:spPr>
          <p:txBody>
            <a:bodyPr wrap="none">
              <a:spAutoFit/>
            </a:bodyPr>
            <a:lstStyle/>
            <a:p>
              <a:pPr algn="l"/>
              <a:r>
                <a:rPr lang="en-US" altLang="zh-CN" sz="2100" spc="225" dirty="0" smtClean="0">
                  <a:solidFill>
                    <a:schemeClr val="bg1"/>
                  </a:solidFill>
                </a:rPr>
                <a:t>1.2</a:t>
              </a:r>
              <a:r>
                <a:rPr lang="zh-CN" altLang="en-US" sz="2100" spc="225" dirty="0" smtClean="0">
                  <a:solidFill>
                    <a:schemeClr val="bg1"/>
                  </a:solidFill>
                </a:rPr>
                <a:t> </a:t>
              </a:r>
              <a:r>
                <a:rPr lang="zh-CN" altLang="en-US" sz="2100" spc="225" dirty="0" smtClean="0">
                  <a:solidFill>
                    <a:schemeClr val="bg1"/>
                  </a:solidFill>
                </a:rPr>
                <a:t>数据</a:t>
              </a:r>
              <a:r>
                <a:rPr lang="zh-CN" altLang="en-US" sz="2100" spc="225" dirty="0" smtClean="0">
                  <a:solidFill>
                    <a:schemeClr val="bg1"/>
                  </a:solidFill>
                </a:rPr>
                <a:t>标注的应用场景</a:t>
              </a:r>
              <a:endParaRPr lang="zh-CN" altLang="en-US" sz="2100" spc="225" dirty="0" smtClean="0">
                <a:solidFill>
                  <a:schemeClr val="bg1"/>
                </a:solidFill>
              </a:endParaRPr>
            </a:p>
          </p:txBody>
        </p:sp>
      </p:grpSp>
      <p:grpSp>
        <p:nvGrpSpPr>
          <p:cNvPr id="69" name="组合 68"/>
          <p:cNvGrpSpPr/>
          <p:nvPr/>
        </p:nvGrpSpPr>
        <p:grpSpPr>
          <a:xfrm>
            <a:off x="1754534" y="3231745"/>
            <a:ext cx="5693399" cy="426278"/>
            <a:chOff x="1807265" y="3400693"/>
            <a:chExt cx="5693399" cy="426278"/>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4339650" cy="415498"/>
            </a:xfrm>
            <a:prstGeom prst="rect">
              <a:avLst/>
            </a:prstGeom>
          </p:spPr>
          <p:txBody>
            <a:bodyPr wrap="none">
              <a:spAutoFit/>
            </a:bodyPr>
            <a:lstStyle/>
            <a:p>
              <a:pPr algn="l"/>
              <a:r>
                <a:rPr lang="en-US" altLang="zh-CN" sz="2100" spc="225" dirty="0" smtClean="0">
                  <a:solidFill>
                    <a:schemeClr val="tx1">
                      <a:lumMod val="75000"/>
                      <a:lumOff val="25000"/>
                    </a:schemeClr>
                  </a:solidFill>
                </a:rPr>
                <a:t>1.3</a:t>
              </a:r>
              <a:r>
                <a:rPr lang="zh-CN" altLang="en-US" sz="2100" spc="225" dirty="0" smtClean="0">
                  <a:solidFill>
                    <a:schemeClr val="tx1">
                      <a:lumMod val="75000"/>
                      <a:lumOff val="25000"/>
                    </a:schemeClr>
                  </a:solidFill>
                </a:rPr>
                <a:t> 有多少智能，就有多少人工</a:t>
              </a:r>
              <a:endParaRPr lang="zh-CN" altLang="en-US" sz="2100" spc="225" dirty="0" smtClean="0">
                <a:solidFill>
                  <a:schemeClr val="tx1">
                    <a:lumMod val="75000"/>
                    <a:lumOff val="25000"/>
                  </a:schemeClr>
                </a:solidFill>
              </a:endParaRPr>
            </a:p>
          </p:txBody>
        </p:sp>
      </p:grpSp>
      <p:grpSp>
        <p:nvGrpSpPr>
          <p:cNvPr id="70" name="组合 69"/>
          <p:cNvGrpSpPr/>
          <p:nvPr/>
        </p:nvGrpSpPr>
        <p:grpSpPr>
          <a:xfrm>
            <a:off x="1754534" y="4320000"/>
            <a:ext cx="5693399" cy="426279"/>
            <a:chOff x="1807265" y="3866296"/>
            <a:chExt cx="5693399" cy="426279"/>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881814" y="3877077"/>
              <a:ext cx="2252540" cy="415498"/>
            </a:xfrm>
            <a:prstGeom prst="rect">
              <a:avLst/>
            </a:prstGeom>
          </p:spPr>
          <p:txBody>
            <a:bodyPr wrap="none">
              <a:spAutoFit/>
            </a:bodyPr>
            <a:lstStyle/>
            <a:p>
              <a:pPr algn="l"/>
              <a:r>
                <a:rPr lang="en-US" altLang="zh-CN" sz="2100" spc="225" dirty="0" smtClean="0">
                  <a:solidFill>
                    <a:schemeClr val="tx1">
                      <a:lumMod val="75000"/>
                      <a:lumOff val="25000"/>
                    </a:schemeClr>
                  </a:solidFill>
                </a:rPr>
                <a:t>1.5</a:t>
              </a:r>
              <a:r>
                <a:rPr lang="zh-CN" altLang="en-US" sz="2100" spc="225" dirty="0" smtClean="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46" name="组合 45"/>
          <p:cNvGrpSpPr/>
          <p:nvPr/>
        </p:nvGrpSpPr>
        <p:grpSpPr>
          <a:xfrm>
            <a:off x="1743158" y="3780000"/>
            <a:ext cx="5693399" cy="426278"/>
            <a:chOff x="1807265" y="3400693"/>
            <a:chExt cx="5693399" cy="426278"/>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3445174" cy="415498"/>
            </a:xfrm>
            <a:prstGeom prst="rect">
              <a:avLst/>
            </a:prstGeom>
          </p:spPr>
          <p:txBody>
            <a:bodyPr wrap="none">
              <a:spAutoFit/>
            </a:bodyPr>
            <a:lstStyle/>
            <a:p>
              <a:pPr algn="l"/>
              <a:r>
                <a:rPr lang="en-US" altLang="zh-CN" sz="2100" spc="225" dirty="0" smtClean="0">
                  <a:solidFill>
                    <a:schemeClr val="tx1">
                      <a:lumMod val="75000"/>
                      <a:lumOff val="25000"/>
                    </a:schemeClr>
                  </a:solidFill>
                </a:rPr>
                <a:t>1.4</a:t>
              </a:r>
              <a:r>
                <a:rPr lang="zh-CN" altLang="en-US" sz="2100" spc="225" dirty="0" smtClean="0">
                  <a:solidFill>
                    <a:schemeClr val="tx1">
                      <a:lumMod val="75000"/>
                      <a:lumOff val="25000"/>
                    </a:schemeClr>
                  </a:solidFill>
                </a:rPr>
                <a:t> 数据越多，智能越好</a:t>
              </a:r>
              <a:endParaRPr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a:t>
            </a:r>
            <a:r>
              <a:rPr lang="en-US" sz="2100" b="1" spc="225" dirty="0">
                <a:solidFill>
                  <a:prstClr val="white"/>
                </a:solidFill>
              </a:rPr>
              <a:t>2</a:t>
            </a:r>
            <a:r>
              <a:rPr sz="2100" b="1" spc="225" dirty="0">
                <a:solidFill>
                  <a:prstClr val="white"/>
                </a:solidFill>
              </a:rPr>
              <a:t> </a:t>
            </a:r>
            <a:r>
              <a:rPr lang="zh-CN" altLang="en-US" sz="2100" b="1" spc="225" dirty="0" smtClean="0">
                <a:solidFill>
                  <a:prstClr val="white"/>
                </a:solidFill>
              </a:rPr>
              <a:t>数据标注的应用场景</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a:t>
            </a:r>
            <a:r>
              <a:rPr lang="zh-CN" altLang="en-US" sz="1355" dirty="0" smtClean="0">
                <a:solidFill>
                  <a:prstClr val="white"/>
                </a:solidFill>
              </a:rPr>
              <a:t>一</a:t>
            </a:r>
            <a:r>
              <a:rPr lang="zh-CN" altLang="en-US" sz="1355" dirty="0" smtClean="0">
                <a:solidFill>
                  <a:prstClr val="white"/>
                </a:solidFill>
              </a:rPr>
              <a:t>章  </a:t>
            </a:r>
            <a:r>
              <a:rPr lang="zh-CN" altLang="en-US" sz="1355" dirty="0" smtClean="0">
                <a:solidFill>
                  <a:prstClr val="white"/>
                </a:solidFill>
              </a:rPr>
              <a:t>数据</a:t>
            </a:r>
            <a:r>
              <a:rPr lang="zh-CN" altLang="en-US" sz="1355" dirty="0" smtClean="0">
                <a:solidFill>
                  <a:prstClr val="white"/>
                </a:solidFill>
              </a:rPr>
              <a:t>标注概述</a:t>
            </a:r>
            <a:endParaRPr lang="zh-CN" altLang="en-US" sz="1355" dirty="0" smtClean="0">
              <a:solidFill>
                <a:prstClr val="white"/>
              </a:solidFill>
            </a:endParaRPr>
          </a:p>
        </p:txBody>
      </p:sp>
      <p:sp>
        <p:nvSpPr>
          <p:cNvPr id="7" name="矩形 6"/>
          <p:cNvSpPr/>
          <p:nvPr/>
        </p:nvSpPr>
        <p:spPr>
          <a:xfrm>
            <a:off x="365926" y="978541"/>
            <a:ext cx="1889760" cy="398780"/>
          </a:xfrm>
          <a:prstGeom prst="rect">
            <a:avLst/>
          </a:prstGeom>
        </p:spPr>
        <p:txBody>
          <a:bodyPr wrap="none">
            <a:spAutoFit/>
          </a:bodyPr>
          <a:lstStyle/>
          <a:p>
            <a:r>
              <a:rPr lang="en-US" altLang="zh-CN"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1.2.1 </a:t>
            </a: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出行行业</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占位符 7"/>
          <p:cNvSpPr>
            <a:spLocks noGrp="1"/>
          </p:cNvSpPr>
          <p:nvPr>
            <p:ph type="body" sz="quarter" idx="13"/>
          </p:nvPr>
        </p:nvSpPr>
        <p:spPr>
          <a:xfrm>
            <a:off x="4782177" y="2210495"/>
            <a:ext cx="3893737" cy="2034861"/>
          </a:xfrm>
        </p:spPr>
        <p:txBody>
          <a:bodyPr>
            <a:normAutofit lnSpcReduction="10000"/>
          </a:bodyPr>
          <a:lstStyle/>
          <a:p>
            <a:pPr>
              <a:lnSpc>
                <a:spcPct val="120000"/>
              </a:lnSpc>
              <a:spcBef>
                <a:spcPts val="1000"/>
              </a:spcBef>
              <a:spcAft>
                <a:spcPts val="0"/>
              </a:spcAft>
            </a:pPr>
            <a:r>
              <a:rPr lang="zh-CN" altLang="en-US" sz="1800" b="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常见</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应用：以矩形框或描点对车辆进行标注；以矩形框或描点标注人体轮廊；采集地址兴趣点，在地图上做出相应地理位置信息标记的</a:t>
            </a: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POI</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Point of Interest</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）标记等。</a:t>
            </a:r>
            <a:endPar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3835" y="2113877"/>
            <a:ext cx="3960000" cy="2227377"/>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a:t>
            </a:r>
            <a:r>
              <a:rPr lang="en-US" sz="2100" b="1" spc="225" dirty="0">
                <a:solidFill>
                  <a:prstClr val="white"/>
                </a:solidFill>
              </a:rPr>
              <a:t>2</a:t>
            </a:r>
            <a:r>
              <a:rPr sz="2100" b="1" spc="225" dirty="0">
                <a:solidFill>
                  <a:prstClr val="white"/>
                </a:solidFill>
              </a:rPr>
              <a:t> </a:t>
            </a:r>
            <a:r>
              <a:rPr lang="zh-CN" altLang="en-US" sz="2100" b="1" spc="225" dirty="0" smtClean="0">
                <a:solidFill>
                  <a:prstClr val="white"/>
                </a:solidFill>
              </a:rPr>
              <a:t>数据标注的应用场景</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a:t>
            </a:r>
            <a:r>
              <a:rPr lang="zh-CN" altLang="en-US" sz="1355" dirty="0" smtClean="0">
                <a:solidFill>
                  <a:prstClr val="white"/>
                </a:solidFill>
              </a:rPr>
              <a:t>一</a:t>
            </a:r>
            <a:r>
              <a:rPr lang="zh-CN" altLang="en-US" sz="1355" dirty="0" smtClean="0">
                <a:solidFill>
                  <a:prstClr val="white"/>
                </a:solidFill>
              </a:rPr>
              <a:t>章  </a:t>
            </a:r>
            <a:r>
              <a:rPr lang="zh-CN" altLang="en-US" sz="1355" dirty="0" smtClean="0">
                <a:solidFill>
                  <a:prstClr val="white"/>
                </a:solidFill>
              </a:rPr>
              <a:t>数据</a:t>
            </a:r>
            <a:r>
              <a:rPr lang="zh-CN" altLang="en-US" sz="1355" dirty="0" smtClean="0">
                <a:solidFill>
                  <a:prstClr val="white"/>
                </a:solidFill>
              </a:rPr>
              <a:t>标注概述</a:t>
            </a:r>
            <a:endParaRPr lang="zh-CN" altLang="en-US" sz="1355" dirty="0" smtClean="0">
              <a:solidFill>
                <a:prstClr val="white"/>
              </a:solidFill>
            </a:endParaRPr>
          </a:p>
        </p:txBody>
      </p:sp>
      <p:sp>
        <p:nvSpPr>
          <p:cNvPr id="7" name="矩形 6"/>
          <p:cNvSpPr/>
          <p:nvPr/>
        </p:nvSpPr>
        <p:spPr>
          <a:xfrm>
            <a:off x="365926" y="978541"/>
            <a:ext cx="1889760" cy="398780"/>
          </a:xfrm>
          <a:prstGeom prst="rect">
            <a:avLst/>
          </a:prstGeom>
        </p:spPr>
        <p:txBody>
          <a:bodyPr wrap="none">
            <a:spAutoFit/>
          </a:bodyPr>
          <a:lstStyle/>
          <a:p>
            <a:r>
              <a:rPr lang="en-US" altLang="zh-CN"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1.2.2 </a:t>
            </a: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金融行业</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占位符 7"/>
          <p:cNvSpPr>
            <a:spLocks noGrp="1"/>
          </p:cNvSpPr>
          <p:nvPr>
            <p:ph type="body" sz="quarter" idx="13"/>
          </p:nvPr>
        </p:nvSpPr>
        <p:spPr>
          <a:xfrm>
            <a:off x="246185" y="2285999"/>
            <a:ext cx="4514221" cy="1393372"/>
          </a:xfrm>
        </p:spPr>
        <p:txBody>
          <a:bodyPr>
            <a:normAutofit/>
          </a:bodyPr>
          <a:lstStyle/>
          <a:p>
            <a:pPr>
              <a:lnSpc>
                <a:spcPct val="120000"/>
              </a:lnSpc>
              <a:spcBef>
                <a:spcPts val="1000"/>
              </a:spcBef>
              <a:spcAft>
                <a:spcPts val="0"/>
              </a:spcAft>
            </a:pPr>
            <a:r>
              <a:rPr lang="zh-CN" altLang="en-US" sz="1800" b="0" dirty="0" smtClean="0">
                <a:solidFill>
                  <a:schemeClr val="tx1">
                    <a:lumMod val="75000"/>
                    <a:lumOff val="25000"/>
                  </a:schemeClr>
                </a:solidFill>
              </a:rPr>
              <a:t>文字</a:t>
            </a:r>
            <a:r>
              <a:rPr lang="zh-CN" altLang="en-US" sz="1800" b="0" dirty="0">
                <a:solidFill>
                  <a:schemeClr val="tx1">
                    <a:lumMod val="75000"/>
                    <a:lumOff val="25000"/>
                  </a:schemeClr>
                </a:solidFill>
              </a:rPr>
              <a:t>翻译、语义分析、语音转录、图像标注等，都是具有代表性的重要应用。</a:t>
            </a:r>
            <a:endParaRPr lang="zh-CN" altLang="en-US" sz="2000" dirty="0"/>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60406" y="1871713"/>
            <a:ext cx="3810000" cy="2540247"/>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a:t>
            </a:r>
            <a:r>
              <a:rPr lang="en-US" sz="2100" b="1" spc="225" dirty="0">
                <a:solidFill>
                  <a:prstClr val="white"/>
                </a:solidFill>
              </a:rPr>
              <a:t>2</a:t>
            </a:r>
            <a:r>
              <a:rPr sz="2100" b="1" spc="225" dirty="0">
                <a:solidFill>
                  <a:prstClr val="white"/>
                </a:solidFill>
              </a:rPr>
              <a:t> </a:t>
            </a:r>
            <a:r>
              <a:rPr lang="zh-CN" altLang="en-US" sz="2100" b="1" spc="225" dirty="0" smtClean="0">
                <a:solidFill>
                  <a:prstClr val="white"/>
                </a:solidFill>
              </a:rPr>
              <a:t>数据标注的应用场景</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a:t>
            </a:r>
            <a:r>
              <a:rPr lang="zh-CN" altLang="en-US" sz="1355" dirty="0" smtClean="0">
                <a:solidFill>
                  <a:prstClr val="white"/>
                </a:solidFill>
              </a:rPr>
              <a:t>一</a:t>
            </a:r>
            <a:r>
              <a:rPr lang="zh-CN" altLang="en-US" sz="1355" dirty="0" smtClean="0">
                <a:solidFill>
                  <a:prstClr val="white"/>
                </a:solidFill>
              </a:rPr>
              <a:t>章  </a:t>
            </a:r>
            <a:r>
              <a:rPr lang="zh-CN" altLang="en-US" sz="1355" dirty="0" smtClean="0">
                <a:solidFill>
                  <a:prstClr val="white"/>
                </a:solidFill>
              </a:rPr>
              <a:t>数据</a:t>
            </a:r>
            <a:r>
              <a:rPr lang="zh-CN" altLang="en-US" sz="1355" dirty="0" smtClean="0">
                <a:solidFill>
                  <a:prstClr val="white"/>
                </a:solidFill>
              </a:rPr>
              <a:t>标注概述</a:t>
            </a:r>
            <a:endParaRPr lang="zh-CN" altLang="en-US" sz="1355" dirty="0" smtClean="0">
              <a:solidFill>
                <a:prstClr val="white"/>
              </a:solidFill>
            </a:endParaRPr>
          </a:p>
        </p:txBody>
      </p:sp>
      <p:sp>
        <p:nvSpPr>
          <p:cNvPr id="7" name="矩形 6"/>
          <p:cNvSpPr/>
          <p:nvPr/>
        </p:nvSpPr>
        <p:spPr>
          <a:xfrm>
            <a:off x="365926" y="978541"/>
            <a:ext cx="1889760" cy="398780"/>
          </a:xfrm>
          <a:prstGeom prst="rect">
            <a:avLst/>
          </a:prstGeom>
        </p:spPr>
        <p:txBody>
          <a:bodyPr wrap="none">
            <a:spAutoFit/>
          </a:bodyPr>
          <a:lstStyle/>
          <a:p>
            <a:r>
              <a:rPr lang="en-US" altLang="zh-CN"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1.2.3 </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医疗</a:t>
            </a: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行业</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占位符 7"/>
          <p:cNvSpPr>
            <a:spLocks noGrp="1"/>
          </p:cNvSpPr>
          <p:nvPr>
            <p:ph type="body" sz="quarter" idx="13"/>
          </p:nvPr>
        </p:nvSpPr>
        <p:spPr>
          <a:xfrm>
            <a:off x="4782177" y="2167950"/>
            <a:ext cx="3893737" cy="2034861"/>
          </a:xfrm>
        </p:spPr>
        <p:txBody>
          <a:bodyPr>
            <a:normAutofit lnSpcReduction="10000"/>
          </a:bodyPr>
          <a:lstStyle/>
          <a:p>
            <a:pPr>
              <a:lnSpc>
                <a:spcPct val="120000"/>
              </a:lnSpc>
              <a:spcBef>
                <a:spcPts val="1000"/>
              </a:spcBef>
              <a:spcAft>
                <a:spcPts val="0"/>
              </a:spcAft>
            </a:pPr>
            <a:r>
              <a:rPr lang="zh-CN" altLang="en-US" sz="1800" b="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通过</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人体标框、</a:t>
            </a: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3D</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画框、骨骼点标记、病历转录等应用，机器学习能够快速完成医学编码和注释，以及在远程医疗、医疗机器人、医疗影像、药物挖掘等场景的</a:t>
            </a:r>
            <a:r>
              <a:rPr lang="zh-CN" altLang="en-US" sz="1800" b="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应用。</a:t>
            </a:r>
            <a:endPar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7635" y="2423381"/>
            <a:ext cx="3810000" cy="1524000"/>
          </a:xfrm>
          <a:prstGeom prst="rect">
            <a:avLst/>
          </a:prstGeom>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a:t>
            </a:r>
            <a:r>
              <a:rPr lang="en-US" sz="2100" b="1" spc="225" dirty="0">
                <a:solidFill>
                  <a:prstClr val="white"/>
                </a:solidFill>
              </a:rPr>
              <a:t>2</a:t>
            </a:r>
            <a:r>
              <a:rPr sz="2100" b="1" spc="225" dirty="0">
                <a:solidFill>
                  <a:prstClr val="white"/>
                </a:solidFill>
              </a:rPr>
              <a:t> </a:t>
            </a:r>
            <a:r>
              <a:rPr lang="zh-CN" altLang="en-US" sz="2100" b="1" spc="225" dirty="0" smtClean="0">
                <a:solidFill>
                  <a:prstClr val="white"/>
                </a:solidFill>
              </a:rPr>
              <a:t>数据标注的应用场景</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a:t>
            </a:r>
            <a:r>
              <a:rPr lang="zh-CN" altLang="en-US" sz="1355" dirty="0" smtClean="0">
                <a:solidFill>
                  <a:prstClr val="white"/>
                </a:solidFill>
              </a:rPr>
              <a:t>一</a:t>
            </a:r>
            <a:r>
              <a:rPr lang="zh-CN" altLang="en-US" sz="1355" dirty="0" smtClean="0">
                <a:solidFill>
                  <a:prstClr val="white"/>
                </a:solidFill>
              </a:rPr>
              <a:t>章  </a:t>
            </a:r>
            <a:r>
              <a:rPr lang="zh-CN" altLang="en-US" sz="1355" dirty="0" smtClean="0">
                <a:solidFill>
                  <a:prstClr val="white"/>
                </a:solidFill>
              </a:rPr>
              <a:t>数据</a:t>
            </a:r>
            <a:r>
              <a:rPr lang="zh-CN" altLang="en-US" sz="1355" dirty="0" smtClean="0">
                <a:solidFill>
                  <a:prstClr val="white"/>
                </a:solidFill>
              </a:rPr>
              <a:t>标注概述</a:t>
            </a:r>
            <a:endParaRPr lang="zh-CN" altLang="en-US" sz="1355" dirty="0" smtClean="0">
              <a:solidFill>
                <a:prstClr val="white"/>
              </a:solidFill>
            </a:endParaRPr>
          </a:p>
        </p:txBody>
      </p:sp>
      <p:sp>
        <p:nvSpPr>
          <p:cNvPr id="7" name="矩形 6"/>
          <p:cNvSpPr/>
          <p:nvPr/>
        </p:nvSpPr>
        <p:spPr>
          <a:xfrm>
            <a:off x="365926" y="978541"/>
            <a:ext cx="1889760" cy="398780"/>
          </a:xfrm>
          <a:prstGeom prst="rect">
            <a:avLst/>
          </a:prstGeom>
        </p:spPr>
        <p:txBody>
          <a:bodyPr wrap="none">
            <a:spAutoFit/>
          </a:bodyPr>
          <a:lstStyle/>
          <a:p>
            <a:r>
              <a:rPr lang="en-US" altLang="zh-CN"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1.2.4 </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家居</a:t>
            </a: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行业</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占位符 7"/>
          <p:cNvSpPr>
            <a:spLocks noGrp="1"/>
          </p:cNvSpPr>
          <p:nvPr>
            <p:ph type="body" sz="quarter" idx="13"/>
          </p:nvPr>
        </p:nvSpPr>
        <p:spPr>
          <a:xfrm>
            <a:off x="246185" y="2188028"/>
            <a:ext cx="4619729" cy="1632857"/>
          </a:xfrm>
        </p:spPr>
        <p:txBody>
          <a:bodyPr>
            <a:normAutofit/>
          </a:bodyPr>
          <a:lstStyle/>
          <a:p>
            <a:pPr>
              <a:lnSpc>
                <a:spcPct val="120000"/>
              </a:lnSpc>
              <a:spcBef>
                <a:spcPts val="1000"/>
              </a:spcBef>
              <a:spcAft>
                <a:spcPts val="0"/>
              </a:spcAft>
            </a:pPr>
            <a:r>
              <a:rPr lang="zh-CN" altLang="zh-CN" sz="1800" b="0" dirty="0" smtClean="0">
                <a:solidFill>
                  <a:schemeClr val="tx1">
                    <a:lumMod val="75000"/>
                    <a:lumOff val="25000"/>
                  </a:schemeClr>
                </a:solidFill>
              </a:rPr>
              <a:t>主要</a:t>
            </a:r>
            <a:r>
              <a:rPr lang="zh-CN" altLang="zh-CN" sz="1800" b="0" dirty="0">
                <a:solidFill>
                  <a:schemeClr val="tx1">
                    <a:lumMod val="75000"/>
                    <a:lumOff val="25000"/>
                  </a:schemeClr>
                </a:solidFill>
              </a:rPr>
              <a:t>包括应用矩形框标记人</a:t>
            </a:r>
            <a:r>
              <a:rPr lang="zh-CN" altLang="zh-CN" sz="1800" b="0" dirty="0" smtClean="0">
                <a:solidFill>
                  <a:schemeClr val="tx1">
                    <a:lumMod val="75000"/>
                    <a:lumOff val="25000"/>
                  </a:schemeClr>
                </a:solidFill>
              </a:rPr>
              <a:t>脸，进行人脸精细分割；对家居物品进行画框标记；通过描点的方式进行区域划分；采集语音并进行标注处理等。</a:t>
            </a:r>
            <a:endParaRPr lang="zh-CN" altLang="zh-CN" sz="1800" b="0" dirty="0" smtClean="0">
              <a:solidFill>
                <a:schemeClr val="tx1">
                  <a:lumMod val="75000"/>
                  <a:lumOff val="25000"/>
                </a:schemeClr>
              </a:solidFill>
            </a:endParaRPr>
          </a:p>
          <a:p>
            <a:pPr>
              <a:lnSpc>
                <a:spcPct val="150000"/>
              </a:lnSpc>
            </a:pPr>
            <a:endParaRPr lang="zh-CN" altLang="en-US" sz="2200" b="0" dirty="0"/>
          </a:p>
          <a:p>
            <a:pPr>
              <a:lnSpc>
                <a:spcPct val="150000"/>
              </a:lnSpc>
            </a:pPr>
            <a:endParaRPr lang="zh-CN" altLang="en-US" sz="2000" dirty="0"/>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89006" y="1860320"/>
            <a:ext cx="3810000" cy="2540000"/>
          </a:xfrm>
          <a:prstGeom prst="rect">
            <a:avLst/>
          </a:prstGeom>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a:t>
            </a:r>
            <a:r>
              <a:rPr lang="en-US" sz="2100" b="1" spc="225" dirty="0">
                <a:solidFill>
                  <a:prstClr val="white"/>
                </a:solidFill>
              </a:rPr>
              <a:t>2</a:t>
            </a:r>
            <a:r>
              <a:rPr sz="2100" b="1" spc="225" dirty="0">
                <a:solidFill>
                  <a:prstClr val="white"/>
                </a:solidFill>
              </a:rPr>
              <a:t> </a:t>
            </a:r>
            <a:r>
              <a:rPr lang="zh-CN" altLang="en-US" sz="2100" b="1" spc="225" dirty="0" smtClean="0">
                <a:solidFill>
                  <a:prstClr val="white"/>
                </a:solidFill>
              </a:rPr>
              <a:t>数据标注的应用场景</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a:t>
            </a:r>
            <a:r>
              <a:rPr lang="zh-CN" altLang="en-US" sz="1355" dirty="0" smtClean="0">
                <a:solidFill>
                  <a:prstClr val="white"/>
                </a:solidFill>
              </a:rPr>
              <a:t>一</a:t>
            </a:r>
            <a:r>
              <a:rPr lang="zh-CN" altLang="en-US" sz="1355" dirty="0" smtClean="0">
                <a:solidFill>
                  <a:prstClr val="white"/>
                </a:solidFill>
              </a:rPr>
              <a:t>章  </a:t>
            </a:r>
            <a:r>
              <a:rPr lang="zh-CN" altLang="en-US" sz="1355" dirty="0" smtClean="0">
                <a:solidFill>
                  <a:prstClr val="white"/>
                </a:solidFill>
              </a:rPr>
              <a:t>数据</a:t>
            </a:r>
            <a:r>
              <a:rPr lang="zh-CN" altLang="en-US" sz="1355" dirty="0" smtClean="0">
                <a:solidFill>
                  <a:prstClr val="white"/>
                </a:solidFill>
              </a:rPr>
              <a:t>标注概述</a:t>
            </a:r>
            <a:endParaRPr lang="zh-CN" altLang="en-US" sz="1355" dirty="0" smtClean="0">
              <a:solidFill>
                <a:prstClr val="white"/>
              </a:solidFill>
            </a:endParaRPr>
          </a:p>
        </p:txBody>
      </p:sp>
      <p:sp>
        <p:nvSpPr>
          <p:cNvPr id="7" name="矩形 6"/>
          <p:cNvSpPr/>
          <p:nvPr/>
        </p:nvSpPr>
        <p:spPr>
          <a:xfrm>
            <a:off x="365926" y="978541"/>
            <a:ext cx="1889760" cy="398780"/>
          </a:xfrm>
          <a:prstGeom prst="rect">
            <a:avLst/>
          </a:prstGeom>
        </p:spPr>
        <p:txBody>
          <a:bodyPr wrap="none">
            <a:spAutoFit/>
          </a:bodyPr>
          <a:lstStyle/>
          <a:p>
            <a:r>
              <a:rPr lang="en-US" altLang="zh-CN"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1.2.5 </a:t>
            </a: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安防行业</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占位符 7"/>
          <p:cNvSpPr>
            <a:spLocks noGrp="1"/>
          </p:cNvSpPr>
          <p:nvPr>
            <p:ph type="body" sz="quarter" idx="13"/>
          </p:nvPr>
        </p:nvSpPr>
        <p:spPr>
          <a:xfrm>
            <a:off x="4782177" y="2167950"/>
            <a:ext cx="3893737" cy="2034861"/>
          </a:xfrm>
        </p:spPr>
        <p:txBody>
          <a:bodyPr>
            <a:normAutofit lnSpcReduction="20000"/>
          </a:bodyPr>
          <a:lstStyle/>
          <a:p>
            <a:pPr>
              <a:lnSpc>
                <a:spcPct val="130000"/>
              </a:lnSpc>
              <a:spcBef>
                <a:spcPts val="1000"/>
              </a:spcBef>
              <a:spcAft>
                <a:spcPts val="0"/>
              </a:spcAft>
            </a:pPr>
            <a:r>
              <a:rPr lang="zh-CN" altLang="zh-CN" sz="1800" b="0" dirty="0">
                <a:solidFill>
                  <a:schemeClr val="tx1">
                    <a:lumMod val="75000"/>
                    <a:lumOff val="25000"/>
                  </a:schemeClr>
                </a:solidFill>
              </a:rPr>
              <a:t>对于数据标注人员而言，需要做的正是对训练图片中人物的性别、年龄、肤色、表情、头发以及是否带帽带</a:t>
            </a:r>
            <a:r>
              <a:rPr lang="zh-CN" altLang="zh-CN" sz="1800" b="0" dirty="0" smtClean="0">
                <a:solidFill>
                  <a:schemeClr val="tx1">
                    <a:lumMod val="75000"/>
                    <a:lumOff val="25000"/>
                  </a:schemeClr>
                </a:solidFill>
              </a:rPr>
              <a:t>眼镜等</a:t>
            </a:r>
            <a:r>
              <a:rPr lang="zh-CN" altLang="zh-CN" sz="1800" b="0" dirty="0">
                <a:solidFill>
                  <a:schemeClr val="tx1">
                    <a:lumMod val="75000"/>
                    <a:lumOff val="25000"/>
                  </a:schemeClr>
                </a:solidFill>
              </a:rPr>
              <a:t>进行分类标注，或者对行人做标框处理，帮助机器获取快速识别能力</a:t>
            </a:r>
            <a:r>
              <a:rPr lang="zh-CN" altLang="zh-CN" sz="1800" b="0" dirty="0" smtClean="0">
                <a:solidFill>
                  <a:schemeClr val="tx1">
                    <a:lumMod val="75000"/>
                    <a:lumOff val="25000"/>
                  </a:schemeClr>
                </a:solidFill>
              </a:rPr>
              <a:t>。</a:t>
            </a:r>
            <a:endParaRPr lang="zh-CN" altLang="zh-CN" sz="1800" b="0" dirty="0" smtClean="0">
              <a:solidFill>
                <a:schemeClr val="tx1">
                  <a:lumMod val="75000"/>
                  <a:lumOff val="25000"/>
                </a:schemeClr>
              </a:solidFill>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5740" y="1916651"/>
            <a:ext cx="3806190" cy="2537460"/>
          </a:xfrm>
          <a:prstGeom prst="rect">
            <a:avLst/>
          </a:prstGeom>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a:t>
            </a:r>
            <a:r>
              <a:rPr lang="en-US" sz="2100" b="1" spc="225" dirty="0">
                <a:solidFill>
                  <a:prstClr val="white"/>
                </a:solidFill>
              </a:rPr>
              <a:t>2</a:t>
            </a:r>
            <a:r>
              <a:rPr sz="2100" b="1" spc="225" dirty="0">
                <a:solidFill>
                  <a:prstClr val="white"/>
                </a:solidFill>
              </a:rPr>
              <a:t> </a:t>
            </a:r>
            <a:r>
              <a:rPr lang="zh-CN" altLang="en-US" sz="2100" b="1" spc="225" dirty="0" smtClean="0">
                <a:solidFill>
                  <a:prstClr val="white"/>
                </a:solidFill>
              </a:rPr>
              <a:t>数据标注的应用场景</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a:t>
            </a:r>
            <a:r>
              <a:rPr lang="zh-CN" altLang="en-US" sz="1355" dirty="0" smtClean="0">
                <a:solidFill>
                  <a:prstClr val="white"/>
                </a:solidFill>
              </a:rPr>
              <a:t>一</a:t>
            </a:r>
            <a:r>
              <a:rPr lang="zh-CN" altLang="en-US" sz="1355" dirty="0" smtClean="0">
                <a:solidFill>
                  <a:prstClr val="white"/>
                </a:solidFill>
              </a:rPr>
              <a:t>章  </a:t>
            </a:r>
            <a:r>
              <a:rPr lang="zh-CN" altLang="en-US" sz="1355" dirty="0" smtClean="0">
                <a:solidFill>
                  <a:prstClr val="white"/>
                </a:solidFill>
              </a:rPr>
              <a:t>数据</a:t>
            </a:r>
            <a:r>
              <a:rPr lang="zh-CN" altLang="en-US" sz="1355" dirty="0" smtClean="0">
                <a:solidFill>
                  <a:prstClr val="white"/>
                </a:solidFill>
              </a:rPr>
              <a:t>标注概述</a:t>
            </a:r>
            <a:endParaRPr lang="zh-CN" altLang="en-US" sz="1355" dirty="0" smtClean="0">
              <a:solidFill>
                <a:prstClr val="white"/>
              </a:solidFill>
            </a:endParaRPr>
          </a:p>
        </p:txBody>
      </p:sp>
      <p:sp>
        <p:nvSpPr>
          <p:cNvPr id="7" name="矩形 6"/>
          <p:cNvSpPr/>
          <p:nvPr/>
        </p:nvSpPr>
        <p:spPr>
          <a:xfrm>
            <a:off x="365926" y="978541"/>
            <a:ext cx="1889760" cy="398780"/>
          </a:xfrm>
          <a:prstGeom prst="rect">
            <a:avLst/>
          </a:prstGeom>
        </p:spPr>
        <p:txBody>
          <a:bodyPr wrap="none">
            <a:spAutoFit/>
          </a:bodyPr>
          <a:lstStyle/>
          <a:p>
            <a:r>
              <a:rPr lang="en-US" altLang="zh-CN"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1.2.6 </a:t>
            </a: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公共服务</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占位符 7"/>
          <p:cNvSpPr>
            <a:spLocks noGrp="1"/>
          </p:cNvSpPr>
          <p:nvPr>
            <p:ph type="body" sz="quarter" idx="13"/>
          </p:nvPr>
        </p:nvSpPr>
        <p:spPr>
          <a:xfrm>
            <a:off x="246185" y="2091362"/>
            <a:ext cx="4800600" cy="2100943"/>
          </a:xfrm>
        </p:spPr>
        <p:txBody>
          <a:bodyPr>
            <a:normAutofit/>
          </a:bodyPr>
          <a:lstStyle/>
          <a:p>
            <a:pPr>
              <a:lnSpc>
                <a:spcPct val="120000"/>
              </a:lnSpc>
              <a:spcBef>
                <a:spcPts val="1000"/>
              </a:spcBef>
              <a:spcAft>
                <a:spcPts val="0"/>
              </a:spcAft>
            </a:pPr>
            <a:r>
              <a:rPr lang="zh-CN" altLang="en-US" sz="1800" b="0" dirty="0">
                <a:solidFill>
                  <a:schemeClr val="tx1">
                    <a:lumMod val="75000"/>
                    <a:lumOff val="25000"/>
                  </a:schemeClr>
                </a:solidFill>
              </a:rPr>
              <a:t>确定内容是否符合描述的内容审核，对具有相同意思的语句进行归类的语义分析、将音频转化为文字的语音转录，以及查看视频是否符合要求的视频审核等都是数据标注中的常见应用</a:t>
            </a:r>
            <a:r>
              <a:rPr lang="zh-CN" altLang="en-US" sz="1800" b="0" dirty="0" smtClean="0">
                <a:solidFill>
                  <a:schemeClr val="tx1">
                    <a:lumMod val="75000"/>
                    <a:lumOff val="25000"/>
                  </a:schemeClr>
                </a:solidFill>
              </a:rPr>
              <a:t>。</a:t>
            </a:r>
            <a:endParaRPr lang="zh-CN" altLang="en-US" sz="1800" b="0" dirty="0">
              <a:solidFill>
                <a:schemeClr val="tx1">
                  <a:lumMod val="75000"/>
                  <a:lumOff val="25000"/>
                </a:schemeClr>
              </a:solidFill>
            </a:endParaRPr>
          </a:p>
          <a:p>
            <a:pPr>
              <a:lnSpc>
                <a:spcPct val="120000"/>
              </a:lnSpc>
              <a:spcBef>
                <a:spcPts val="1000"/>
              </a:spcBef>
              <a:spcAft>
                <a:spcPts val="0"/>
              </a:spcAft>
            </a:pPr>
            <a:endParaRPr lang="zh-CN" altLang="en-US" sz="1800" b="0" dirty="0">
              <a:solidFill>
                <a:schemeClr val="tx1">
                  <a:lumMod val="75000"/>
                  <a:lumOff val="25000"/>
                </a:schemeClr>
              </a:solidFill>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65206" y="1871834"/>
            <a:ext cx="3810000" cy="2540000"/>
          </a:xfrm>
          <a:prstGeom prst="rect">
            <a:avLst/>
          </a:prstGeom>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a:t>
            </a:r>
            <a:r>
              <a:rPr lang="en-US" sz="2100" b="1" spc="225" dirty="0">
                <a:solidFill>
                  <a:prstClr val="white"/>
                </a:solidFill>
              </a:rPr>
              <a:t>2</a:t>
            </a:r>
            <a:r>
              <a:rPr sz="2100" b="1" spc="225" dirty="0">
                <a:solidFill>
                  <a:prstClr val="white"/>
                </a:solidFill>
              </a:rPr>
              <a:t> </a:t>
            </a:r>
            <a:r>
              <a:rPr lang="zh-CN" altLang="en-US" sz="2100" b="1" spc="225" dirty="0" smtClean="0">
                <a:solidFill>
                  <a:prstClr val="white"/>
                </a:solidFill>
              </a:rPr>
              <a:t>数据标注的应用场景</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a:t>
            </a:r>
            <a:r>
              <a:rPr lang="zh-CN" altLang="en-US" sz="1355" dirty="0" smtClean="0">
                <a:solidFill>
                  <a:prstClr val="white"/>
                </a:solidFill>
              </a:rPr>
              <a:t>一</a:t>
            </a:r>
            <a:r>
              <a:rPr lang="zh-CN" altLang="en-US" sz="1355" dirty="0" smtClean="0">
                <a:solidFill>
                  <a:prstClr val="white"/>
                </a:solidFill>
              </a:rPr>
              <a:t>章  </a:t>
            </a:r>
            <a:r>
              <a:rPr lang="zh-CN" altLang="en-US" sz="1355" dirty="0" smtClean="0">
                <a:solidFill>
                  <a:prstClr val="white"/>
                </a:solidFill>
              </a:rPr>
              <a:t>数据</a:t>
            </a:r>
            <a:r>
              <a:rPr lang="zh-CN" altLang="en-US" sz="1355" dirty="0" smtClean="0">
                <a:solidFill>
                  <a:prstClr val="white"/>
                </a:solidFill>
              </a:rPr>
              <a:t>标注概述</a:t>
            </a:r>
            <a:endParaRPr lang="zh-CN" altLang="en-US" sz="1355" dirty="0" smtClean="0">
              <a:solidFill>
                <a:prstClr val="white"/>
              </a:solidFill>
            </a:endParaRPr>
          </a:p>
        </p:txBody>
      </p:sp>
      <p:sp>
        <p:nvSpPr>
          <p:cNvPr id="7" name="矩形 6"/>
          <p:cNvSpPr/>
          <p:nvPr/>
        </p:nvSpPr>
        <p:spPr>
          <a:xfrm>
            <a:off x="365926" y="978541"/>
            <a:ext cx="1889760" cy="398780"/>
          </a:xfrm>
          <a:prstGeom prst="rect">
            <a:avLst/>
          </a:prstGeom>
        </p:spPr>
        <p:txBody>
          <a:bodyPr wrap="none">
            <a:spAutoFit/>
          </a:bodyPr>
          <a:lstStyle/>
          <a:p>
            <a:r>
              <a:rPr lang="en-US" altLang="zh-CN"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1.2.7 </a:t>
            </a: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电子商务</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占位符 7"/>
          <p:cNvSpPr>
            <a:spLocks noGrp="1"/>
          </p:cNvSpPr>
          <p:nvPr>
            <p:ph type="body" sz="quarter" idx="13"/>
          </p:nvPr>
        </p:nvSpPr>
        <p:spPr>
          <a:xfrm>
            <a:off x="4782177" y="2167950"/>
            <a:ext cx="4002594" cy="2099250"/>
          </a:xfrm>
        </p:spPr>
        <p:txBody>
          <a:bodyPr>
            <a:normAutofit lnSpcReduction="10000"/>
          </a:bodyPr>
          <a:lstStyle/>
          <a:p>
            <a:pPr>
              <a:lnSpc>
                <a:spcPct val="120000"/>
              </a:lnSpc>
              <a:spcBef>
                <a:spcPts val="1000"/>
              </a:spcBef>
              <a:spcAft>
                <a:spcPts val="0"/>
              </a:spcAft>
            </a:pP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通过对产品打上结构化标签，包括品牌、颜色、型号、价格、款式、浏览量、购买量、用户评价等，建立</a:t>
            </a: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360</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度的全景画像，从而为个性化推荐提供先决条件。</a:t>
            </a:r>
            <a:endPar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5740" y="1916651"/>
            <a:ext cx="3806190" cy="2537460"/>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72882" y="1169836"/>
              <a:ext cx="1798227" cy="523220"/>
            </a:xfrm>
            <a:prstGeom prst="rect">
              <a:avLst/>
            </a:prstGeom>
            <a:noFill/>
          </p:spPr>
          <p:txBody>
            <a:bodyPr wrap="none" rtlCol="0">
              <a:spAutoFit/>
            </a:bodyPr>
            <a:lstStyle/>
            <a:p>
              <a:pPr algn="ctr"/>
              <a:r>
                <a:rPr lang="zh-CN" altLang="en-US" sz="2800" dirty="0" smtClean="0">
                  <a:solidFill>
                    <a:srgbClr val="FFC000"/>
                  </a:solidFill>
                </a:rPr>
                <a:t>第一章</a:t>
              </a:r>
              <a:r>
                <a:rPr lang="zh-CN" altLang="en-US" sz="2800" dirty="0">
                  <a:solidFill>
                    <a:srgbClr val="FFC000"/>
                  </a:solidFill>
                </a:rPr>
                <a:t>　</a:t>
              </a:r>
              <a:r>
                <a:rPr lang="zh-CN" altLang="en-US" sz="2800" dirty="0" smtClean="0">
                  <a:solidFill>
                    <a:srgbClr val="FFC000"/>
                  </a:solidFill>
                </a:rPr>
                <a:t>数据</a:t>
              </a:r>
              <a:r>
                <a:rPr lang="zh-CN" altLang="en-US" sz="2800" dirty="0" smtClean="0">
                  <a:solidFill>
                    <a:srgbClr val="FFC000"/>
                  </a:solidFill>
                </a:rPr>
                <a:t>标注概述</a:t>
              </a:r>
              <a:endParaRPr lang="zh-CN" altLang="en-US" sz="2800" dirty="0" smtClean="0">
                <a:solidFill>
                  <a:srgbClr val="FFC000"/>
                </a:solidFill>
              </a:endParaRPr>
            </a:p>
          </p:txBody>
        </p:sp>
      </p:grpSp>
      <p:grpSp>
        <p:nvGrpSpPr>
          <p:cNvPr id="67" name="组合 66"/>
          <p:cNvGrpSpPr/>
          <p:nvPr/>
        </p:nvGrpSpPr>
        <p:grpSpPr>
          <a:xfrm>
            <a:off x="1754534" y="2160000"/>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743332" cy="415498"/>
            </a:xfrm>
            <a:prstGeom prst="rect">
              <a:avLst/>
            </a:prstGeom>
          </p:spPr>
          <p:txBody>
            <a:bodyPr wrap="none">
              <a:spAutoFit/>
            </a:bodyPr>
            <a:lstStyle/>
            <a:p>
              <a:pPr algn="l"/>
              <a:r>
                <a:rPr lang="en-US" altLang="zh-CN" sz="2100" spc="225" dirty="0" smtClean="0">
                  <a:solidFill>
                    <a:schemeClr val="tx1">
                      <a:lumMod val="75000"/>
                      <a:lumOff val="25000"/>
                    </a:schemeClr>
                  </a:solidFill>
                </a:rPr>
                <a:t>1.1</a:t>
              </a:r>
              <a:r>
                <a:rPr lang="zh-CN" altLang="en-US" sz="2100" spc="225" dirty="0" smtClean="0">
                  <a:solidFill>
                    <a:schemeClr val="tx1">
                      <a:lumMod val="75000"/>
                      <a:lumOff val="25000"/>
                    </a:schemeClr>
                  </a:solidFill>
                </a:rPr>
                <a:t> </a:t>
              </a:r>
              <a:r>
                <a:rPr lang="zh-CN" altLang="en-US" sz="2100" spc="225" dirty="0" smtClean="0">
                  <a:solidFill>
                    <a:schemeClr val="tx1">
                      <a:lumMod val="75000"/>
                      <a:lumOff val="25000"/>
                    </a:schemeClr>
                  </a:solidFill>
                </a:rPr>
                <a:t>数据</a:t>
              </a:r>
              <a:r>
                <a:rPr lang="zh-CN" altLang="en-US" sz="2100" spc="225" dirty="0" smtClean="0">
                  <a:solidFill>
                    <a:schemeClr val="tx1">
                      <a:lumMod val="75000"/>
                      <a:lumOff val="25000"/>
                    </a:schemeClr>
                  </a:solidFill>
                </a:rPr>
                <a:t>标注的起源与发展</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445174" cy="415498"/>
            </a:xfrm>
            <a:prstGeom prst="rect">
              <a:avLst/>
            </a:prstGeom>
          </p:spPr>
          <p:txBody>
            <a:bodyPr wrap="none">
              <a:spAutoFit/>
            </a:bodyPr>
            <a:lstStyle/>
            <a:p>
              <a:pPr algn="l"/>
              <a:r>
                <a:rPr lang="en-US" altLang="zh-CN" sz="2100" spc="225" dirty="0" smtClean="0">
                  <a:solidFill>
                    <a:schemeClr val="tx1">
                      <a:lumMod val="75000"/>
                      <a:lumOff val="25000"/>
                    </a:schemeClr>
                  </a:solidFill>
                </a:rPr>
                <a:t>1.2</a:t>
              </a:r>
              <a:r>
                <a:rPr lang="zh-CN" altLang="en-US" sz="2100" spc="225" dirty="0" smtClean="0">
                  <a:solidFill>
                    <a:schemeClr val="tx1">
                      <a:lumMod val="75000"/>
                      <a:lumOff val="25000"/>
                    </a:schemeClr>
                  </a:solidFill>
                </a:rPr>
                <a:t> </a:t>
              </a:r>
              <a:r>
                <a:rPr lang="zh-CN" altLang="en-US" sz="2100" spc="225" dirty="0" smtClean="0">
                  <a:solidFill>
                    <a:schemeClr val="tx1">
                      <a:lumMod val="75000"/>
                      <a:lumOff val="25000"/>
                    </a:schemeClr>
                  </a:solidFill>
                </a:rPr>
                <a:t>数据</a:t>
              </a:r>
              <a:r>
                <a:rPr lang="zh-CN" altLang="en-US" sz="2100" spc="225" dirty="0" smtClean="0">
                  <a:solidFill>
                    <a:schemeClr val="tx1">
                      <a:lumMod val="75000"/>
                      <a:lumOff val="25000"/>
                    </a:schemeClr>
                  </a:solidFill>
                </a:rPr>
                <a:t>标注的应用场景</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200845"/>
            <a:ext cx="5693399" cy="437609"/>
            <a:chOff x="1807265" y="3400693"/>
            <a:chExt cx="5693399" cy="437609"/>
          </a:xfrm>
        </p:grpSpPr>
        <p:sp>
          <p:nvSpPr>
            <p:cNvPr id="51" name="圆角矩形 50"/>
            <p:cNvSpPr/>
            <p:nvPr/>
          </p:nvSpPr>
          <p:spPr>
            <a:xfrm>
              <a:off x="1807265" y="3400693"/>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70438" y="3422804"/>
              <a:ext cx="4339650" cy="415498"/>
            </a:xfrm>
            <a:prstGeom prst="rect">
              <a:avLst/>
            </a:prstGeom>
          </p:spPr>
          <p:txBody>
            <a:bodyPr wrap="none">
              <a:spAutoFit/>
            </a:bodyPr>
            <a:lstStyle/>
            <a:p>
              <a:pPr algn="l"/>
              <a:r>
                <a:rPr lang="en-US" altLang="zh-CN" sz="2100" spc="225" dirty="0" smtClean="0">
                  <a:solidFill>
                    <a:schemeClr val="bg1"/>
                  </a:solidFill>
                </a:rPr>
                <a:t>1.3</a:t>
              </a:r>
              <a:r>
                <a:rPr lang="zh-CN" altLang="en-US" sz="2100" spc="225" dirty="0" smtClean="0">
                  <a:solidFill>
                    <a:schemeClr val="bg1"/>
                  </a:solidFill>
                </a:rPr>
                <a:t> 有多少智能，就有多少人工</a:t>
              </a:r>
              <a:endParaRPr lang="zh-CN" altLang="en-US" sz="2100" spc="225" dirty="0" smtClean="0">
                <a:solidFill>
                  <a:schemeClr val="bg1"/>
                </a:solidFill>
              </a:endParaRPr>
            </a:p>
          </p:txBody>
        </p:sp>
      </p:grpSp>
      <p:grpSp>
        <p:nvGrpSpPr>
          <p:cNvPr id="70" name="组合 69"/>
          <p:cNvGrpSpPr/>
          <p:nvPr/>
        </p:nvGrpSpPr>
        <p:grpSpPr>
          <a:xfrm>
            <a:off x="1754534" y="4320000"/>
            <a:ext cx="5693399" cy="426279"/>
            <a:chOff x="1807265" y="3866296"/>
            <a:chExt cx="5693399" cy="426279"/>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881814" y="3877077"/>
              <a:ext cx="2252540" cy="415498"/>
            </a:xfrm>
            <a:prstGeom prst="rect">
              <a:avLst/>
            </a:prstGeom>
          </p:spPr>
          <p:txBody>
            <a:bodyPr wrap="none">
              <a:spAutoFit/>
            </a:bodyPr>
            <a:lstStyle/>
            <a:p>
              <a:pPr algn="l"/>
              <a:r>
                <a:rPr lang="en-US" altLang="zh-CN" sz="2100" spc="225" dirty="0" smtClean="0">
                  <a:solidFill>
                    <a:schemeClr val="tx1">
                      <a:lumMod val="75000"/>
                      <a:lumOff val="25000"/>
                    </a:schemeClr>
                  </a:solidFill>
                </a:rPr>
                <a:t>1.5</a:t>
              </a:r>
              <a:r>
                <a:rPr lang="zh-CN" altLang="en-US" sz="2100" spc="225" dirty="0" smtClean="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46" name="组合 45"/>
          <p:cNvGrpSpPr/>
          <p:nvPr/>
        </p:nvGrpSpPr>
        <p:grpSpPr>
          <a:xfrm>
            <a:off x="1743158" y="3780000"/>
            <a:ext cx="5693399" cy="426278"/>
            <a:chOff x="1807265" y="3400693"/>
            <a:chExt cx="5693399" cy="426278"/>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3445174" cy="415498"/>
            </a:xfrm>
            <a:prstGeom prst="rect">
              <a:avLst/>
            </a:prstGeom>
          </p:spPr>
          <p:txBody>
            <a:bodyPr wrap="none">
              <a:spAutoFit/>
            </a:bodyPr>
            <a:lstStyle/>
            <a:p>
              <a:pPr algn="l"/>
              <a:r>
                <a:rPr lang="en-US" altLang="zh-CN" sz="2100" spc="225" dirty="0" smtClean="0">
                  <a:solidFill>
                    <a:schemeClr val="tx1">
                      <a:lumMod val="75000"/>
                      <a:lumOff val="25000"/>
                    </a:schemeClr>
                  </a:solidFill>
                </a:rPr>
                <a:t>1.4</a:t>
              </a:r>
              <a:r>
                <a:rPr lang="zh-CN" altLang="en-US" sz="2100" spc="225" dirty="0" smtClean="0">
                  <a:solidFill>
                    <a:schemeClr val="tx1">
                      <a:lumMod val="75000"/>
                      <a:lumOff val="25000"/>
                    </a:schemeClr>
                  </a:solidFill>
                </a:rPr>
                <a:t> </a:t>
              </a:r>
              <a:r>
                <a:rPr sz="2100" spc="225" dirty="0" err="1" smtClean="0">
                  <a:solidFill>
                    <a:schemeClr val="tx1">
                      <a:lumMod val="75000"/>
                      <a:lumOff val="25000"/>
                    </a:schemeClr>
                  </a:solidFill>
                </a:rPr>
                <a:t>数据</a:t>
              </a:r>
              <a:r>
                <a:rPr lang="zh-CN" altLang="en-US" sz="2100" spc="225" dirty="0" smtClean="0">
                  <a:solidFill>
                    <a:schemeClr val="tx1">
                      <a:lumMod val="75000"/>
                      <a:lumOff val="25000"/>
                    </a:schemeClr>
                  </a:solidFill>
                </a:rPr>
                <a:t>越多，智能越好</a:t>
              </a:r>
              <a:endParaRPr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4739472" cy="415498"/>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a:t>
            </a:r>
            <a:r>
              <a:rPr lang="en-US" sz="2100" b="1" spc="225" dirty="0" smtClean="0">
                <a:solidFill>
                  <a:prstClr val="white"/>
                </a:solidFill>
              </a:rPr>
              <a:t>3</a:t>
            </a:r>
            <a:r>
              <a:rPr sz="2100" b="1" spc="225" dirty="0" smtClean="0">
                <a:solidFill>
                  <a:prstClr val="white"/>
                </a:solidFill>
              </a:rPr>
              <a:t> </a:t>
            </a:r>
            <a:r>
              <a:rPr lang="zh-CN" altLang="en-US" sz="2100" b="1" spc="225" dirty="0" smtClean="0">
                <a:solidFill>
                  <a:prstClr val="white"/>
                </a:solidFill>
              </a:rPr>
              <a:t>有多少智能，就有多少人工</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a:t>
            </a:r>
            <a:r>
              <a:rPr lang="zh-CN" altLang="en-US" sz="1355" dirty="0" smtClean="0">
                <a:solidFill>
                  <a:prstClr val="white"/>
                </a:solidFill>
              </a:rPr>
              <a:t>一</a:t>
            </a:r>
            <a:r>
              <a:rPr lang="zh-CN" altLang="en-US" sz="1355" dirty="0" smtClean="0">
                <a:solidFill>
                  <a:prstClr val="white"/>
                </a:solidFill>
              </a:rPr>
              <a:t>章  </a:t>
            </a:r>
            <a:r>
              <a:rPr lang="zh-CN" altLang="en-US" sz="1355" dirty="0" smtClean="0">
                <a:solidFill>
                  <a:prstClr val="white"/>
                </a:solidFill>
              </a:rPr>
              <a:t>数据</a:t>
            </a:r>
            <a:r>
              <a:rPr lang="zh-CN" altLang="en-US" sz="1355" dirty="0" smtClean="0">
                <a:solidFill>
                  <a:prstClr val="white"/>
                </a:solidFill>
              </a:rPr>
              <a:t>标注概述</a:t>
            </a:r>
            <a:endParaRPr lang="zh-CN" altLang="en-US" sz="1355" dirty="0" smtClean="0">
              <a:solidFill>
                <a:prstClr val="white"/>
              </a:solidFill>
            </a:endParaRPr>
          </a:p>
        </p:txBody>
      </p:sp>
      <p:sp>
        <p:nvSpPr>
          <p:cNvPr id="7" name="矩形 6"/>
          <p:cNvSpPr/>
          <p:nvPr/>
        </p:nvSpPr>
        <p:spPr>
          <a:xfrm>
            <a:off x="365926" y="978541"/>
            <a:ext cx="2905760" cy="398780"/>
          </a:xfrm>
          <a:prstGeom prst="rect">
            <a:avLst/>
          </a:prstGeom>
        </p:spPr>
        <p:txBody>
          <a:bodyPr wrap="none">
            <a:spAutoFit/>
          </a:bodyPr>
          <a:lstStyle/>
          <a:p>
            <a:r>
              <a:rPr lang="en-US" altLang="zh-CN"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1.3.1 </a:t>
            </a: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有</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监督的机器学习</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占位符 7"/>
          <p:cNvSpPr>
            <a:spLocks noGrp="1"/>
          </p:cNvSpPr>
          <p:nvPr>
            <p:ph type="body" sz="quarter" idx="13"/>
          </p:nvPr>
        </p:nvSpPr>
        <p:spPr>
          <a:xfrm>
            <a:off x="365926" y="1817823"/>
            <a:ext cx="8560360" cy="3222171"/>
          </a:xfrm>
        </p:spPr>
        <p:txBody>
          <a:bodyPr>
            <a:normAutofit/>
          </a:bodyPr>
          <a:lstStyle/>
          <a:p>
            <a:pPr>
              <a:lnSpc>
                <a:spcPct val="150000"/>
              </a:lnSpc>
            </a:pP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有</a:t>
            </a:r>
            <a:r>
              <a:rPr lang="zh-CN" altLang="en-US" sz="1800" b="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监督学习通过</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训练样本找出规律，对模型进行优化，使其具有判断与预知能力，这是向“样本”学习的</a:t>
            </a:r>
            <a:r>
              <a:rPr lang="zh-CN" altLang="en-US" sz="1800" b="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过程。</a:t>
            </a:r>
            <a:endPar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数据处理的量级与质量又直接关系到机器的智能程度，也就是我们所说的“有多少智能，就有多少人工”。</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72881" y="1169836"/>
              <a:ext cx="1798227" cy="523220"/>
            </a:xfrm>
            <a:prstGeom prst="rect">
              <a:avLst/>
            </a:prstGeom>
            <a:noFill/>
          </p:spPr>
          <p:txBody>
            <a:bodyPr wrap="none" rtlCol="0">
              <a:spAutoFit/>
            </a:bodyPr>
            <a:lstStyle/>
            <a:p>
              <a:pPr algn="ctr"/>
              <a:r>
                <a:rPr lang="zh-CN" altLang="en-US" sz="2800" dirty="0" smtClean="0">
                  <a:solidFill>
                    <a:srgbClr val="FFC000"/>
                  </a:solidFill>
                </a:rPr>
                <a:t>第一章</a:t>
              </a:r>
              <a:r>
                <a:rPr lang="zh-CN" altLang="en-US" sz="2800" dirty="0">
                  <a:solidFill>
                    <a:srgbClr val="FFC000"/>
                  </a:solidFill>
                </a:rPr>
                <a:t>　</a:t>
              </a:r>
              <a:r>
                <a:rPr lang="zh-CN" altLang="en-US" sz="2800" dirty="0" smtClean="0">
                  <a:solidFill>
                    <a:srgbClr val="FFC000"/>
                  </a:solidFill>
                </a:rPr>
                <a:t>数据标注概述</a:t>
              </a:r>
              <a:endParaRPr lang="zh-CN" altLang="en-US" sz="2800" dirty="0" smtClean="0">
                <a:solidFill>
                  <a:srgbClr val="FFC000"/>
                </a:solidFill>
              </a:endParaRPr>
            </a:p>
          </p:txBody>
        </p:sp>
      </p:grpSp>
      <p:grpSp>
        <p:nvGrpSpPr>
          <p:cNvPr id="67" name="组合 66"/>
          <p:cNvGrpSpPr/>
          <p:nvPr/>
        </p:nvGrpSpPr>
        <p:grpSpPr>
          <a:xfrm>
            <a:off x="1754534" y="2160000"/>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743332" cy="415498"/>
            </a:xfrm>
            <a:prstGeom prst="rect">
              <a:avLst/>
            </a:prstGeom>
          </p:spPr>
          <p:txBody>
            <a:bodyPr wrap="none">
              <a:spAutoFit/>
            </a:bodyPr>
            <a:lstStyle/>
            <a:p>
              <a:pPr algn="l"/>
              <a:r>
                <a:rPr lang="en-US" altLang="zh-CN" sz="2100" spc="225" dirty="0" smtClean="0">
                  <a:solidFill>
                    <a:schemeClr val="bg1"/>
                  </a:solidFill>
                </a:rPr>
                <a:t>1.1</a:t>
              </a:r>
              <a:r>
                <a:rPr lang="zh-CN" altLang="en-US" sz="2100" spc="225" dirty="0" smtClean="0">
                  <a:solidFill>
                    <a:schemeClr val="bg1"/>
                  </a:solidFill>
                </a:rPr>
                <a:t> 数据标注的起源与发展</a:t>
              </a:r>
              <a:endParaRPr lang="zh-CN" altLang="en-US" sz="2100" spc="225" dirty="0" smtClean="0">
                <a:solidFill>
                  <a:schemeClr val="bg1"/>
                </a:solidFill>
              </a:endParaRPr>
            </a:p>
          </p:txBody>
        </p:sp>
      </p:grpSp>
      <p:grpSp>
        <p:nvGrpSpPr>
          <p:cNvPr id="68" name="组合 67"/>
          <p:cNvGrpSpPr/>
          <p:nvPr/>
        </p:nvGrpSpPr>
        <p:grpSpPr>
          <a:xfrm>
            <a:off x="1754534" y="2700000"/>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445174" cy="415498"/>
            </a:xfrm>
            <a:prstGeom prst="rect">
              <a:avLst/>
            </a:prstGeom>
          </p:spPr>
          <p:txBody>
            <a:bodyPr wrap="none">
              <a:spAutoFit/>
            </a:bodyPr>
            <a:lstStyle/>
            <a:p>
              <a:pPr algn="l"/>
              <a:r>
                <a:rPr lang="en-US" altLang="zh-CN" sz="2100" spc="225" dirty="0" smtClean="0">
                  <a:solidFill>
                    <a:schemeClr val="tx1">
                      <a:lumMod val="75000"/>
                      <a:lumOff val="25000"/>
                    </a:schemeClr>
                  </a:solidFill>
                </a:rPr>
                <a:t>1.2</a:t>
              </a:r>
              <a:r>
                <a:rPr lang="zh-CN" altLang="en-US" sz="2100" spc="225" dirty="0" smtClean="0">
                  <a:solidFill>
                    <a:schemeClr val="tx1">
                      <a:lumMod val="75000"/>
                      <a:lumOff val="25000"/>
                    </a:schemeClr>
                  </a:solidFill>
                </a:rPr>
                <a:t> 数据标注的应用场景</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231745"/>
            <a:ext cx="5693399" cy="426278"/>
            <a:chOff x="1807265" y="3400693"/>
            <a:chExt cx="5693399" cy="426278"/>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4339650" cy="415498"/>
            </a:xfrm>
            <a:prstGeom prst="rect">
              <a:avLst/>
            </a:prstGeom>
          </p:spPr>
          <p:txBody>
            <a:bodyPr wrap="none">
              <a:spAutoFit/>
            </a:bodyPr>
            <a:lstStyle/>
            <a:p>
              <a:pPr algn="l"/>
              <a:r>
                <a:rPr lang="en-US" altLang="zh-CN" sz="2100" spc="225" dirty="0" smtClean="0">
                  <a:solidFill>
                    <a:schemeClr val="tx1">
                      <a:lumMod val="75000"/>
                      <a:lumOff val="25000"/>
                    </a:schemeClr>
                  </a:solidFill>
                </a:rPr>
                <a:t>1.3</a:t>
              </a:r>
              <a:r>
                <a:rPr lang="zh-CN" altLang="en-US" sz="2100" spc="225" dirty="0" smtClean="0">
                  <a:solidFill>
                    <a:schemeClr val="tx1">
                      <a:lumMod val="75000"/>
                      <a:lumOff val="25000"/>
                    </a:schemeClr>
                  </a:solidFill>
                </a:rPr>
                <a:t> 有多少智能，就有多少人工</a:t>
              </a:r>
              <a:endParaRPr lang="zh-CN" altLang="en-US" sz="2100" spc="225" dirty="0" smtClean="0">
                <a:solidFill>
                  <a:schemeClr val="tx1">
                    <a:lumMod val="75000"/>
                    <a:lumOff val="25000"/>
                  </a:schemeClr>
                </a:solidFill>
              </a:endParaRPr>
            </a:p>
          </p:txBody>
        </p:sp>
      </p:grpSp>
      <p:grpSp>
        <p:nvGrpSpPr>
          <p:cNvPr id="70" name="组合 69"/>
          <p:cNvGrpSpPr/>
          <p:nvPr/>
        </p:nvGrpSpPr>
        <p:grpSpPr>
          <a:xfrm>
            <a:off x="1754534" y="4320000"/>
            <a:ext cx="5693399" cy="426279"/>
            <a:chOff x="1807265" y="3866296"/>
            <a:chExt cx="5693399" cy="426279"/>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881814" y="3877077"/>
              <a:ext cx="2252540" cy="415498"/>
            </a:xfrm>
            <a:prstGeom prst="rect">
              <a:avLst/>
            </a:prstGeom>
          </p:spPr>
          <p:txBody>
            <a:bodyPr wrap="none">
              <a:spAutoFit/>
            </a:bodyPr>
            <a:lstStyle/>
            <a:p>
              <a:pPr algn="l"/>
              <a:r>
                <a:rPr lang="en-US" altLang="zh-CN" sz="2100" spc="225" dirty="0" smtClean="0">
                  <a:solidFill>
                    <a:schemeClr val="tx1">
                      <a:lumMod val="75000"/>
                      <a:lumOff val="25000"/>
                    </a:schemeClr>
                  </a:solidFill>
                </a:rPr>
                <a:t>1.5</a:t>
              </a:r>
              <a:r>
                <a:rPr lang="zh-CN" altLang="en-US" sz="2100" spc="225" dirty="0" smtClean="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46" name="组合 45"/>
          <p:cNvGrpSpPr/>
          <p:nvPr/>
        </p:nvGrpSpPr>
        <p:grpSpPr>
          <a:xfrm>
            <a:off x="1743158" y="3780000"/>
            <a:ext cx="5693399" cy="426278"/>
            <a:chOff x="1807265" y="3400693"/>
            <a:chExt cx="5693399" cy="426278"/>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3445174" cy="415498"/>
            </a:xfrm>
            <a:prstGeom prst="rect">
              <a:avLst/>
            </a:prstGeom>
          </p:spPr>
          <p:txBody>
            <a:bodyPr wrap="none">
              <a:spAutoFit/>
            </a:bodyPr>
            <a:lstStyle/>
            <a:p>
              <a:pPr algn="l"/>
              <a:r>
                <a:rPr lang="en-US" altLang="zh-CN" sz="2100" spc="225" dirty="0" smtClean="0">
                  <a:solidFill>
                    <a:schemeClr val="tx1">
                      <a:lumMod val="75000"/>
                      <a:lumOff val="25000"/>
                    </a:schemeClr>
                  </a:solidFill>
                </a:rPr>
                <a:t>1.4</a:t>
              </a:r>
              <a:r>
                <a:rPr lang="zh-CN" altLang="en-US" sz="2100" spc="225" dirty="0" smtClean="0">
                  <a:solidFill>
                    <a:schemeClr val="tx1">
                      <a:lumMod val="75000"/>
                      <a:lumOff val="25000"/>
                    </a:schemeClr>
                  </a:solidFill>
                </a:rPr>
                <a:t> 数据越多，智能越好</a:t>
              </a:r>
              <a:endParaRPr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4739472" cy="415498"/>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a:t>
            </a:r>
            <a:r>
              <a:rPr lang="en-US" sz="2100" b="1" spc="225" dirty="0" smtClean="0">
                <a:solidFill>
                  <a:prstClr val="white"/>
                </a:solidFill>
              </a:rPr>
              <a:t>3</a:t>
            </a:r>
            <a:r>
              <a:rPr sz="2100" b="1" spc="225" dirty="0" smtClean="0">
                <a:solidFill>
                  <a:prstClr val="white"/>
                </a:solidFill>
              </a:rPr>
              <a:t> </a:t>
            </a:r>
            <a:r>
              <a:rPr lang="zh-CN" altLang="en-US" sz="2100" b="1" spc="225" dirty="0" smtClean="0">
                <a:solidFill>
                  <a:prstClr val="white"/>
                </a:solidFill>
              </a:rPr>
              <a:t>有多少智能，就有多少人工</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a:t>
            </a:r>
            <a:r>
              <a:rPr lang="zh-CN" altLang="en-US" sz="1355" dirty="0" smtClean="0">
                <a:solidFill>
                  <a:prstClr val="white"/>
                </a:solidFill>
              </a:rPr>
              <a:t>一</a:t>
            </a:r>
            <a:r>
              <a:rPr lang="zh-CN" altLang="en-US" sz="1355" dirty="0" smtClean="0">
                <a:solidFill>
                  <a:prstClr val="white"/>
                </a:solidFill>
              </a:rPr>
              <a:t>章  </a:t>
            </a:r>
            <a:r>
              <a:rPr lang="zh-CN" altLang="en-US" sz="1355" dirty="0" smtClean="0">
                <a:solidFill>
                  <a:prstClr val="white"/>
                </a:solidFill>
              </a:rPr>
              <a:t>数据</a:t>
            </a:r>
            <a:r>
              <a:rPr lang="zh-CN" altLang="en-US" sz="1355" dirty="0" smtClean="0">
                <a:solidFill>
                  <a:prstClr val="white"/>
                </a:solidFill>
              </a:rPr>
              <a:t>标注概述</a:t>
            </a:r>
            <a:endParaRPr lang="zh-CN" altLang="en-US" sz="1355" dirty="0" smtClean="0">
              <a:solidFill>
                <a:prstClr val="white"/>
              </a:solidFill>
            </a:endParaRPr>
          </a:p>
        </p:txBody>
      </p:sp>
      <p:sp>
        <p:nvSpPr>
          <p:cNvPr id="7" name="矩形 6"/>
          <p:cNvSpPr/>
          <p:nvPr/>
        </p:nvSpPr>
        <p:spPr>
          <a:xfrm>
            <a:off x="365926" y="978541"/>
            <a:ext cx="4175760" cy="398780"/>
          </a:xfrm>
          <a:prstGeom prst="rect">
            <a:avLst/>
          </a:prstGeom>
        </p:spPr>
        <p:txBody>
          <a:bodyPr wrap="none">
            <a:spAutoFit/>
          </a:bodyPr>
          <a:lstStyle/>
          <a:p>
            <a:r>
              <a:rPr lang="en-US" altLang="zh-CN"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1.3.2 </a:t>
            </a: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最后</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一批人工智能的“老师”</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占位符 7"/>
          <p:cNvSpPr>
            <a:spLocks noGrp="1"/>
          </p:cNvSpPr>
          <p:nvPr>
            <p:ph type="body" sz="quarter" idx="13"/>
          </p:nvPr>
        </p:nvSpPr>
        <p:spPr>
          <a:xfrm>
            <a:off x="4985657" y="1850571"/>
            <a:ext cx="4125686" cy="3156857"/>
          </a:xfrm>
        </p:spPr>
        <p:txBody>
          <a:bodyPr>
            <a:normAutofit fontScale="80000"/>
          </a:bodyPr>
          <a:lstStyle/>
          <a:p>
            <a:pPr>
              <a:lnSpc>
                <a:spcPct val="150000"/>
              </a:lnSpc>
            </a:pPr>
            <a:r>
              <a:rPr lang="zh-CN" altLang="en-US" sz="1800" b="0" dirty="0" smtClean="0">
                <a:latin typeface="微软雅黑" panose="020B0503020204020204" pitchFamily="34" charset="-122"/>
                <a:ea typeface="微软雅黑" panose="020B0503020204020204" pitchFamily="34" charset="-122"/>
                <a:cs typeface="微软雅黑" panose="020B0503020204020204" pitchFamily="34" charset="-122"/>
              </a:rPr>
              <a:t>随着人工智能由</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弱人工智能向强人工智能直至超人工智能的转变</a:t>
            </a:r>
            <a:r>
              <a:rPr lang="zh-CN" altLang="en-US" sz="1800" b="0" dirty="0" smtClean="0">
                <a:latin typeface="微软雅黑" panose="020B0503020204020204" pitchFamily="34" charset="-122"/>
                <a:ea typeface="微软雅黑" panose="020B0503020204020204" pitchFamily="34" charset="-122"/>
                <a:cs typeface="微软雅黑" panose="020B0503020204020204" pitchFamily="34" charset="-122"/>
              </a:rPr>
              <a:t>，以及有</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监督学习向无监督学习或迁移学习的转变，数据标注的</a:t>
            </a:r>
            <a:r>
              <a:rPr lang="zh-CN" altLang="en-US" sz="1800" b="0" dirty="0" smtClean="0">
                <a:latin typeface="微软雅黑" panose="020B0503020204020204" pitchFamily="34" charset="-122"/>
                <a:ea typeface="微软雅黑" panose="020B0503020204020204" pitchFamily="34" charset="-122"/>
                <a:cs typeface="微软雅黑" panose="020B0503020204020204" pitchFamily="34" charset="-122"/>
              </a:rPr>
              <a:t>需求将</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大幅度削减</a:t>
            </a:r>
            <a:r>
              <a:rPr lang="zh-CN" altLang="en-US" sz="1800" b="0" dirty="0" smtClean="0">
                <a:latin typeface="微软雅黑" panose="020B0503020204020204" pitchFamily="34" charset="-122"/>
                <a:ea typeface="微软雅黑" panose="020B0503020204020204" pitchFamily="34" charset="-122"/>
                <a:cs typeface="微软雅黑" panose="020B0503020204020204" pitchFamily="34" charset="-122"/>
              </a:rPr>
              <a:t>，人工</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标注最终可能将不复存在</a:t>
            </a:r>
            <a:r>
              <a:rPr lang="zh-CN" altLang="en-US" sz="1800" b="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b="0"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1800" b="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标注</a:t>
            </a:r>
            <a:r>
              <a:rPr lang="zh-CN" altLang="en-US" sz="1800" dirty="0" smtClean="0">
                <a:latin typeface="微软雅黑" panose="020B0503020204020204" pitchFamily="34" charset="-122"/>
                <a:ea typeface="微软雅黑" panose="020B0503020204020204" pitchFamily="34" charset="-122"/>
                <a:cs typeface="微软雅黑" panose="020B0503020204020204" pitchFamily="34" charset="-122"/>
              </a:rPr>
              <a:t>工程师将是</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陪伴人工智能成长壮大的最后一批“老师”，很可能成为最后被替代的人类</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9921" y="1600200"/>
            <a:ext cx="4572000" cy="3657600"/>
          </a:xfrm>
          <a:prstGeom prst="rect">
            <a:avLst/>
          </a:prstGeom>
        </p:spPr>
      </p:pic>
      <p:sp>
        <p:nvSpPr>
          <p:cNvPr id="3" name="矩形 2"/>
          <p:cNvSpPr/>
          <p:nvPr/>
        </p:nvSpPr>
        <p:spPr>
          <a:xfrm>
            <a:off x="666181" y="5465411"/>
            <a:ext cx="4069080" cy="368300"/>
          </a:xfrm>
          <a:prstGeom prst="rect">
            <a:avLst/>
          </a:prstGeom>
        </p:spPr>
        <p:txBody>
          <a:bodyPr wrap="none">
            <a:spAutoFit/>
          </a:bodyPr>
          <a:lstStyle/>
          <a:p>
            <a:r>
              <a:rPr lang="zh-CN" altLang="zh-CN" dirty="0"/>
              <a:t>手动标记和流体标注</a:t>
            </a:r>
            <a:r>
              <a:rPr lang="zh-CN" altLang="zh-CN" dirty="0" smtClean="0"/>
              <a:t>对比</a:t>
            </a:r>
            <a:r>
              <a:rPr lang="zh-CN" altLang="en-US" dirty="0" smtClean="0"/>
              <a:t>（相差无几）</a:t>
            </a:r>
            <a:endParaRPr lang="zh-CN" altLang="en-US" dirty="0"/>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72882" y="1169836"/>
              <a:ext cx="1798227" cy="523220"/>
            </a:xfrm>
            <a:prstGeom prst="rect">
              <a:avLst/>
            </a:prstGeom>
            <a:noFill/>
          </p:spPr>
          <p:txBody>
            <a:bodyPr wrap="none" rtlCol="0">
              <a:spAutoFit/>
            </a:bodyPr>
            <a:lstStyle/>
            <a:p>
              <a:pPr algn="ctr"/>
              <a:r>
                <a:rPr lang="zh-CN" altLang="en-US" sz="2800" dirty="0" smtClean="0">
                  <a:solidFill>
                    <a:srgbClr val="FFC000"/>
                  </a:solidFill>
                </a:rPr>
                <a:t>第一章</a:t>
              </a:r>
              <a:r>
                <a:rPr lang="zh-CN" altLang="en-US" sz="2800" dirty="0">
                  <a:solidFill>
                    <a:srgbClr val="FFC000"/>
                  </a:solidFill>
                </a:rPr>
                <a:t>　</a:t>
              </a:r>
              <a:r>
                <a:rPr lang="zh-CN" altLang="en-US" sz="2800" dirty="0" smtClean="0">
                  <a:solidFill>
                    <a:srgbClr val="FFC000"/>
                  </a:solidFill>
                </a:rPr>
                <a:t>数据</a:t>
              </a:r>
              <a:r>
                <a:rPr lang="zh-CN" altLang="en-US" sz="2800" dirty="0" smtClean="0">
                  <a:solidFill>
                    <a:srgbClr val="FFC000"/>
                  </a:solidFill>
                </a:rPr>
                <a:t>标注概述</a:t>
              </a:r>
              <a:endParaRPr lang="zh-CN" altLang="en-US" sz="2800" dirty="0" smtClean="0">
                <a:solidFill>
                  <a:srgbClr val="FFC000"/>
                </a:solidFill>
              </a:endParaRPr>
            </a:p>
          </p:txBody>
        </p:sp>
      </p:grpSp>
      <p:grpSp>
        <p:nvGrpSpPr>
          <p:cNvPr id="67" name="组合 66"/>
          <p:cNvGrpSpPr/>
          <p:nvPr/>
        </p:nvGrpSpPr>
        <p:grpSpPr>
          <a:xfrm>
            <a:off x="1754534" y="2160000"/>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730508" cy="415498"/>
            </a:xfrm>
            <a:prstGeom prst="rect">
              <a:avLst/>
            </a:prstGeom>
          </p:spPr>
          <p:txBody>
            <a:bodyPr wrap="none">
              <a:spAutoFit/>
            </a:bodyPr>
            <a:lstStyle/>
            <a:p>
              <a:pPr algn="l"/>
              <a:r>
                <a:rPr lang="en-US" altLang="zh-CN" sz="2100" spc="225" dirty="0" smtClean="0">
                  <a:solidFill>
                    <a:schemeClr val="tx1">
                      <a:lumMod val="75000"/>
                      <a:lumOff val="25000"/>
                    </a:schemeClr>
                  </a:solidFill>
                </a:rPr>
                <a:t>1.1</a:t>
              </a:r>
              <a:r>
                <a:rPr lang="zh-CN" altLang="en-US" sz="2100" spc="225" dirty="0" smtClean="0">
                  <a:solidFill>
                    <a:schemeClr val="tx1">
                      <a:lumMod val="75000"/>
                      <a:lumOff val="25000"/>
                    </a:schemeClr>
                  </a:solidFill>
                </a:rPr>
                <a:t> </a:t>
              </a:r>
              <a:r>
                <a:rPr lang="zh-CN" altLang="en-US" sz="2100" spc="225" dirty="0" smtClean="0">
                  <a:solidFill>
                    <a:schemeClr val="tx1">
                      <a:lumMod val="75000"/>
                      <a:lumOff val="25000"/>
                    </a:schemeClr>
                  </a:solidFill>
                </a:rPr>
                <a:t>数据</a:t>
              </a:r>
              <a:r>
                <a:rPr lang="zh-CN" altLang="en-US" sz="2100" spc="225" dirty="0" smtClean="0">
                  <a:solidFill>
                    <a:schemeClr val="tx1">
                      <a:lumMod val="75000"/>
                      <a:lumOff val="25000"/>
                    </a:schemeClr>
                  </a:solidFill>
                </a:rPr>
                <a:t>标注的起源与发展</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432350" cy="415498"/>
            </a:xfrm>
            <a:prstGeom prst="rect">
              <a:avLst/>
            </a:prstGeom>
          </p:spPr>
          <p:txBody>
            <a:bodyPr wrap="none">
              <a:spAutoFit/>
            </a:bodyPr>
            <a:lstStyle/>
            <a:p>
              <a:pPr algn="l"/>
              <a:r>
                <a:rPr lang="en-US" altLang="zh-CN" sz="2100" spc="225" dirty="0" smtClean="0">
                  <a:solidFill>
                    <a:schemeClr val="tx1">
                      <a:lumMod val="75000"/>
                      <a:lumOff val="25000"/>
                    </a:schemeClr>
                  </a:solidFill>
                </a:rPr>
                <a:t>1.2</a:t>
              </a:r>
              <a:r>
                <a:rPr lang="zh-CN" altLang="en-US" sz="2100" spc="225" dirty="0" smtClean="0">
                  <a:solidFill>
                    <a:schemeClr val="tx1">
                      <a:lumMod val="75000"/>
                      <a:lumOff val="25000"/>
                    </a:schemeClr>
                  </a:solidFill>
                </a:rPr>
                <a:t> </a:t>
              </a:r>
              <a:r>
                <a:rPr lang="zh-CN" altLang="en-US" sz="2100" spc="225" dirty="0" smtClean="0">
                  <a:solidFill>
                    <a:schemeClr val="tx1">
                      <a:lumMod val="75000"/>
                      <a:lumOff val="25000"/>
                    </a:schemeClr>
                  </a:solidFill>
                </a:rPr>
                <a:t>数据</a:t>
              </a:r>
              <a:r>
                <a:rPr lang="zh-CN" altLang="en-US" sz="2100" spc="225" dirty="0" smtClean="0">
                  <a:solidFill>
                    <a:schemeClr val="tx1">
                      <a:lumMod val="75000"/>
                      <a:lumOff val="25000"/>
                    </a:schemeClr>
                  </a:solidFill>
                </a:rPr>
                <a:t>标注的应用场景</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231745"/>
            <a:ext cx="5693399" cy="426278"/>
            <a:chOff x="1807265" y="3400693"/>
            <a:chExt cx="5693399" cy="426278"/>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4326826" cy="415498"/>
            </a:xfrm>
            <a:prstGeom prst="rect">
              <a:avLst/>
            </a:prstGeom>
          </p:spPr>
          <p:txBody>
            <a:bodyPr wrap="none">
              <a:spAutoFit/>
            </a:bodyPr>
            <a:lstStyle/>
            <a:p>
              <a:pPr algn="l"/>
              <a:r>
                <a:rPr lang="en-US" altLang="zh-CN" sz="2100" spc="225" dirty="0" smtClean="0">
                  <a:solidFill>
                    <a:schemeClr val="tx1">
                      <a:lumMod val="75000"/>
                      <a:lumOff val="25000"/>
                    </a:schemeClr>
                  </a:solidFill>
                </a:rPr>
                <a:t>1.3</a:t>
              </a:r>
              <a:r>
                <a:rPr lang="zh-CN" altLang="en-US" sz="2100" spc="225" dirty="0" smtClean="0">
                  <a:solidFill>
                    <a:schemeClr val="tx1">
                      <a:lumMod val="75000"/>
                      <a:lumOff val="25000"/>
                    </a:schemeClr>
                  </a:solidFill>
                </a:rPr>
                <a:t> 有多少智能，就有多少人工</a:t>
              </a:r>
              <a:endParaRPr lang="zh-CN" altLang="en-US" sz="2100" spc="225" dirty="0" smtClean="0">
                <a:solidFill>
                  <a:schemeClr val="tx1">
                    <a:lumMod val="75000"/>
                    <a:lumOff val="25000"/>
                  </a:schemeClr>
                </a:solidFill>
              </a:endParaRPr>
            </a:p>
          </p:txBody>
        </p:sp>
      </p:grpSp>
      <p:grpSp>
        <p:nvGrpSpPr>
          <p:cNvPr id="70" name="组合 69"/>
          <p:cNvGrpSpPr/>
          <p:nvPr/>
        </p:nvGrpSpPr>
        <p:grpSpPr>
          <a:xfrm>
            <a:off x="1754534" y="4320000"/>
            <a:ext cx="5693399" cy="426279"/>
            <a:chOff x="1807265" y="3866296"/>
            <a:chExt cx="5693399" cy="426279"/>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881814" y="3877077"/>
              <a:ext cx="2239716" cy="415498"/>
            </a:xfrm>
            <a:prstGeom prst="rect">
              <a:avLst/>
            </a:prstGeom>
          </p:spPr>
          <p:txBody>
            <a:bodyPr wrap="none">
              <a:spAutoFit/>
            </a:bodyPr>
            <a:lstStyle/>
            <a:p>
              <a:pPr algn="l"/>
              <a:r>
                <a:rPr lang="en-US" altLang="zh-CN" sz="2100" spc="225" dirty="0" smtClean="0">
                  <a:solidFill>
                    <a:schemeClr val="tx1">
                      <a:lumMod val="75000"/>
                      <a:lumOff val="25000"/>
                    </a:schemeClr>
                  </a:solidFill>
                </a:rPr>
                <a:t>1.5</a:t>
              </a:r>
              <a:r>
                <a:rPr lang="zh-CN" altLang="en-US" sz="2100" spc="225" dirty="0" smtClean="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46" name="组合 45"/>
          <p:cNvGrpSpPr/>
          <p:nvPr/>
        </p:nvGrpSpPr>
        <p:grpSpPr>
          <a:xfrm>
            <a:off x="1743158" y="3780000"/>
            <a:ext cx="5693399" cy="426278"/>
            <a:chOff x="1807265" y="3400693"/>
            <a:chExt cx="5693399" cy="426278"/>
          </a:xfrm>
        </p:grpSpPr>
        <p:sp>
          <p:nvSpPr>
            <p:cNvPr id="55" name="圆角矩形 54"/>
            <p:cNvSpPr/>
            <p:nvPr/>
          </p:nvSpPr>
          <p:spPr>
            <a:xfrm>
              <a:off x="1807265" y="3400693"/>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lumMod val="75000"/>
                  </a:schemeClr>
                </a:solidFill>
              </a:endParaRPr>
            </a:p>
          </p:txBody>
        </p:sp>
        <p:sp>
          <p:nvSpPr>
            <p:cNvPr id="56" name="矩形 55"/>
            <p:cNvSpPr/>
            <p:nvPr/>
          </p:nvSpPr>
          <p:spPr>
            <a:xfrm>
              <a:off x="1881814" y="3411473"/>
              <a:ext cx="3432350" cy="415498"/>
            </a:xfrm>
            <a:prstGeom prst="rect">
              <a:avLst/>
            </a:prstGeom>
          </p:spPr>
          <p:txBody>
            <a:bodyPr wrap="none">
              <a:spAutoFit/>
            </a:bodyPr>
            <a:lstStyle/>
            <a:p>
              <a:pPr algn="l"/>
              <a:r>
                <a:rPr lang="en-US" altLang="zh-CN" sz="2100" spc="225" dirty="0" smtClean="0">
                  <a:solidFill>
                    <a:schemeClr val="bg1"/>
                  </a:solidFill>
                </a:rPr>
                <a:t>1.4</a:t>
              </a:r>
              <a:r>
                <a:rPr lang="zh-CN" altLang="en-US" sz="2100" spc="225" dirty="0" smtClean="0">
                  <a:solidFill>
                    <a:schemeClr val="bg1"/>
                  </a:solidFill>
                </a:rPr>
                <a:t> </a:t>
              </a:r>
              <a:r>
                <a:rPr sz="2100" spc="225" dirty="0" err="1" smtClean="0">
                  <a:solidFill>
                    <a:schemeClr val="bg1"/>
                  </a:solidFill>
                </a:rPr>
                <a:t>数据</a:t>
              </a:r>
              <a:r>
                <a:rPr lang="zh-CN" altLang="en-US" sz="2100" spc="225" dirty="0" smtClean="0">
                  <a:solidFill>
                    <a:schemeClr val="bg1"/>
                  </a:solidFill>
                </a:rPr>
                <a:t>越多，智能越好</a:t>
              </a:r>
              <a:endParaRPr sz="2100" spc="225" dirty="0">
                <a:solidFill>
                  <a:schemeClr val="bg1"/>
                </a:solidFill>
              </a:endParaRPr>
            </a:p>
          </p:txBody>
        </p:sp>
      </p:gr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4691380" cy="414020"/>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a:t>
            </a:r>
            <a:r>
              <a:rPr lang="en-US" sz="2100" b="1" spc="225" dirty="0" smtClean="0">
                <a:solidFill>
                  <a:prstClr val="white"/>
                </a:solidFill>
              </a:rPr>
              <a:t>4</a:t>
            </a:r>
            <a:r>
              <a:rPr lang="zh-CN" altLang="en-US" sz="2100" spc="225" dirty="0">
                <a:solidFill>
                  <a:schemeClr val="bg1"/>
                </a:solidFill>
              </a:rPr>
              <a:t>数据越多，智能越好</a:t>
            </a:r>
            <a:endParaRPr lang="zh-CN" altLang="en-US" sz="2100" spc="225" dirty="0">
              <a:solidFill>
                <a:schemeClr val="bg1"/>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第一章  </a:t>
            </a:r>
            <a:r>
              <a:rPr lang="zh-CN" altLang="en-US" sz="1355" dirty="0" smtClean="0">
                <a:solidFill>
                  <a:prstClr val="white"/>
                </a:solidFill>
              </a:rPr>
              <a:t>数据</a:t>
            </a:r>
            <a:r>
              <a:rPr lang="zh-CN" altLang="en-US" sz="1355" dirty="0" smtClean="0">
                <a:solidFill>
                  <a:prstClr val="white"/>
                </a:solidFill>
              </a:rPr>
              <a:t>标注</a:t>
            </a:r>
            <a:r>
              <a:rPr lang="zh-CN" altLang="en-US" sz="1355" dirty="0">
                <a:solidFill>
                  <a:prstClr val="white"/>
                </a:solidFill>
              </a:rPr>
              <a:t>概述</a:t>
            </a:r>
            <a:endParaRPr lang="zh-CN" altLang="en-US" sz="1355" dirty="0" smtClean="0">
              <a:solidFill>
                <a:prstClr val="white"/>
              </a:solidFill>
            </a:endParaRPr>
          </a:p>
        </p:txBody>
      </p:sp>
      <p:sp>
        <p:nvSpPr>
          <p:cNvPr id="21" name="矩形 20"/>
          <p:cNvSpPr/>
          <p:nvPr>
            <p:custDataLst>
              <p:tags r:id="rId1"/>
            </p:custDataLst>
          </p:nvPr>
        </p:nvSpPr>
        <p:spPr>
          <a:xfrm>
            <a:off x="1950697" y="1679179"/>
            <a:ext cx="6289788" cy="1547298"/>
          </a:xfrm>
          <a:prstGeom prst="rect">
            <a:avLst/>
          </a:prstGeom>
          <a:solidFill>
            <a:srgbClr val="3498DB">
              <a:lumMod val="20000"/>
              <a:lumOff val="8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nSpc>
                <a:spcPct val="12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谷歌和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CMU</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联合发布的一篇论文中明确指出，深度学习的成功归功于：（</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）高容量的模型；（</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）越来越强的计算能力；（</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）可用的大规模标签</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Text Placeholder 17"/>
          <p:cNvSpPr txBox="1"/>
          <p:nvPr>
            <p:custDataLst>
              <p:tags r:id="rId2"/>
            </p:custDataLst>
          </p:nvPr>
        </p:nvSpPr>
        <p:spPr>
          <a:xfrm>
            <a:off x="370114" y="2013093"/>
            <a:ext cx="1793875" cy="693338"/>
          </a:xfrm>
          <a:prstGeom prst="rect">
            <a:avLst/>
          </a:prstGeom>
          <a:noFill/>
        </p:spPr>
        <p:txBody>
          <a:bodyPr wrap="square" rtlCol="0" anchor="ctr" anchorCtr="0">
            <a:normAutofit fontScale="95000"/>
          </a:bodyPr>
          <a:lstStyle>
            <a:defPPr>
              <a:defRPr lang="zh-CN"/>
            </a:defPPr>
            <a:lvl1pPr algn="ctr">
              <a:lnSpc>
                <a:spcPct val="100000"/>
              </a:lnSpc>
              <a:defRPr sz="4000" b="1" spc="150">
                <a:solidFill>
                  <a:srgbClr val="000000">
                    <a:lumMod val="65000"/>
                    <a:lumOff val="35000"/>
                  </a:srgbClr>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150" normalizeH="0" noProof="0" dirty="0" smtClean="0">
                <a:ln>
                  <a:noFill/>
                </a:ln>
                <a:solidFill>
                  <a:srgbClr val="3498DB"/>
                </a:solidFill>
                <a:effectLst/>
                <a:uLnTx/>
                <a:uFillTx/>
                <a:latin typeface="Arial" panose="020B0604020202020204" pitchFamily="34" charset="0"/>
                <a:ea typeface="微软雅黑" panose="020B0503020204020204" pitchFamily="34" charset="-122"/>
                <a:cs typeface="+mn-ea"/>
              </a:rPr>
              <a:t>研究</a:t>
            </a:r>
            <a:endParaRPr kumimoji="0" lang="zh-CN" altLang="en-US" sz="2400" b="1" i="0" u="none" strike="noStrike" kern="1200" cap="none" spc="150" normalizeH="0" noProof="0" dirty="0" smtClean="0">
              <a:ln>
                <a:noFill/>
              </a:ln>
              <a:solidFill>
                <a:srgbClr val="3498DB"/>
              </a:solidFill>
              <a:effectLst/>
              <a:uLnTx/>
              <a:uFillTx/>
              <a:latin typeface="Arial" panose="020B0604020202020204" pitchFamily="34" charset="0"/>
              <a:ea typeface="微软雅黑" panose="020B0503020204020204" pitchFamily="34" charset="-122"/>
              <a:cs typeface="+mn-ea"/>
            </a:endParaRPr>
          </a:p>
        </p:txBody>
      </p:sp>
      <p:sp>
        <p:nvSpPr>
          <p:cNvPr id="8" name="矩形 7"/>
          <p:cNvSpPr/>
          <p:nvPr/>
        </p:nvSpPr>
        <p:spPr>
          <a:xfrm>
            <a:off x="576942" y="3983781"/>
            <a:ext cx="8000999" cy="369332"/>
          </a:xfrm>
          <a:prstGeom prst="rect">
            <a:avLst/>
          </a:prstGeom>
        </p:spPr>
        <p:txBody>
          <a:bodyPr wrap="square">
            <a:spAutoFit/>
          </a:bodyPr>
          <a:lstStyle/>
          <a:p>
            <a:r>
              <a:rPr lang="zh-CN" altLang="zh-CN" b="1" dirty="0">
                <a:solidFill>
                  <a:schemeClr val="accent6">
                    <a:lumMod val="60000"/>
                    <a:lumOff val="40000"/>
                  </a:schemeClr>
                </a:solidFill>
              </a:rPr>
              <a:t>当数据规模成百倍成千倍增长时，人工智能研究的精度与准确性会怎么改变呢？</a:t>
            </a:r>
            <a:endParaRPr lang="zh-CN" altLang="en-US" b="1" dirty="0">
              <a:solidFill>
                <a:schemeClr val="accent6">
                  <a:lumMod val="60000"/>
                  <a:lumOff val="40000"/>
                </a:schemeClr>
              </a:solidFill>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4691380" cy="414020"/>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a:t>
            </a:r>
            <a:r>
              <a:rPr lang="en-US" sz="2100" b="1" spc="225" dirty="0" smtClean="0">
                <a:solidFill>
                  <a:prstClr val="white"/>
                </a:solidFill>
              </a:rPr>
              <a:t>4</a:t>
            </a:r>
            <a:r>
              <a:rPr lang="zh-CN" altLang="en-US" sz="2100" spc="225" dirty="0">
                <a:solidFill>
                  <a:schemeClr val="bg1"/>
                </a:solidFill>
              </a:rPr>
              <a:t>数据越多，智能越好</a:t>
            </a:r>
            <a:endParaRPr lang="zh-CN" altLang="en-US" sz="2100" spc="225" dirty="0">
              <a:solidFill>
                <a:schemeClr val="bg1"/>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第一章  </a:t>
            </a:r>
            <a:r>
              <a:rPr lang="zh-CN" altLang="en-US" sz="1355" dirty="0" smtClean="0">
                <a:solidFill>
                  <a:prstClr val="white"/>
                </a:solidFill>
              </a:rPr>
              <a:t>数据</a:t>
            </a:r>
            <a:r>
              <a:rPr lang="zh-CN" altLang="en-US" sz="1355" dirty="0" smtClean="0">
                <a:solidFill>
                  <a:prstClr val="white"/>
                </a:solidFill>
              </a:rPr>
              <a:t>标注</a:t>
            </a:r>
            <a:r>
              <a:rPr lang="zh-CN" altLang="en-US" sz="1355" dirty="0">
                <a:solidFill>
                  <a:prstClr val="white"/>
                </a:solidFill>
              </a:rPr>
              <a:t>概述</a:t>
            </a:r>
            <a:endParaRPr lang="zh-CN" altLang="en-US" sz="1355" dirty="0" smtClean="0">
              <a:solidFill>
                <a:prstClr val="white"/>
              </a:solidFill>
            </a:endParaRPr>
          </a:p>
        </p:txBody>
      </p:sp>
      <p:sp>
        <p:nvSpPr>
          <p:cNvPr id="10" name="文本占位符 7"/>
          <p:cNvSpPr>
            <a:spLocks noGrp="1"/>
          </p:cNvSpPr>
          <p:nvPr>
            <p:ph type="body" sz="quarter" idx="13"/>
          </p:nvPr>
        </p:nvSpPr>
        <p:spPr>
          <a:xfrm>
            <a:off x="344352" y="1046723"/>
            <a:ext cx="8407763" cy="1130420"/>
          </a:xfrm>
        </p:spPr>
        <p:txBody>
          <a:bodyPr>
            <a:normAutofit/>
          </a:bodyPr>
          <a:lstStyle/>
          <a:p>
            <a:pPr>
              <a:lnSpc>
                <a:spcPct val="120000"/>
              </a:lnSpc>
              <a:spcBef>
                <a:spcPts val="1000"/>
              </a:spcBef>
              <a:spcAft>
                <a:spcPts val="0"/>
              </a:spcAft>
            </a:pP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为了得到确实的结果，研究人员应用</a:t>
            </a: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建立的内部数据集</a:t>
            </a: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——JFT-300M</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（数据是</a:t>
            </a:r>
            <a:r>
              <a:rPr lang="en-US" altLang="zh-CN" sz="1800" b="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ImageNet</a:t>
            </a: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的 </a:t>
            </a: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300 </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倍，含有超过</a:t>
            </a: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亿个标签）进行研究。</a:t>
            </a:r>
            <a:endPar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1372" y="2239735"/>
            <a:ext cx="3048000" cy="3009900"/>
          </a:xfrm>
          <a:prstGeom prst="rect">
            <a:avLst/>
          </a:prstGeom>
        </p:spPr>
      </p:pic>
      <p:sp>
        <p:nvSpPr>
          <p:cNvPr id="3" name="矩形 2"/>
          <p:cNvSpPr/>
          <p:nvPr/>
        </p:nvSpPr>
        <p:spPr>
          <a:xfrm>
            <a:off x="4049486" y="2800757"/>
            <a:ext cx="4419600" cy="1751965"/>
          </a:xfrm>
          <a:prstGeom prst="rect">
            <a:avLst/>
          </a:prstGeom>
        </p:spPr>
        <p:txBody>
          <a:bodyPr wrap="square">
            <a:spAutoFit/>
          </a:bodyPr>
          <a:lstStyle/>
          <a:p>
            <a:pPr>
              <a:lnSpc>
                <a:spcPct val="120000"/>
              </a:lnSpc>
              <a:spcBef>
                <a:spcPts val="0"/>
              </a:spcBef>
              <a:spcAft>
                <a:spcPts val="0"/>
              </a:spcAft>
            </a:pPr>
            <a:r>
              <a:rPr lang="zh-CN" altLang="en-US" dirty="0">
                <a:solidFill>
                  <a:schemeClr val="tx1">
                    <a:lumMod val="75000"/>
                    <a:lumOff val="25000"/>
                  </a:schemeClr>
                </a:solidFill>
              </a:rPr>
              <a:t>结果显示，任务性能与训练数据之间关系紧密，大规模数据有助于表征学习，同时随着训练数据的数量级增长，模型性能呈线性增长，大规模的数据集对于预训练而言大有助益。</a:t>
            </a:r>
            <a:endParaRPr lang="zh-CN" altLang="en-US" dirty="0">
              <a:solidFill>
                <a:schemeClr val="tx1">
                  <a:lumMod val="75000"/>
                  <a:lumOff val="25000"/>
                </a:schemeClr>
              </a:solidFill>
            </a:endParaRPr>
          </a:p>
        </p:txBody>
      </p:sp>
      <p:sp>
        <p:nvSpPr>
          <p:cNvPr id="6" name="矩形 5"/>
          <p:cNvSpPr/>
          <p:nvPr/>
        </p:nvSpPr>
        <p:spPr>
          <a:xfrm>
            <a:off x="729340" y="5399705"/>
            <a:ext cx="2852063" cy="338554"/>
          </a:xfrm>
          <a:prstGeom prst="rect">
            <a:avLst/>
          </a:prstGeom>
        </p:spPr>
        <p:txBody>
          <a:bodyPr wrap="none">
            <a:spAutoFit/>
          </a:bodyPr>
          <a:lstStyle/>
          <a:p>
            <a:r>
              <a:rPr lang="zh-CN" altLang="zh-CN" sz="1600" dirty="0"/>
              <a:t>测试性能随数据量呈线性增长</a:t>
            </a:r>
            <a:endParaRPr lang="zh-CN" altLang="en-US" sz="1600" dirty="0"/>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72882" y="1169836"/>
              <a:ext cx="1798227" cy="523220"/>
            </a:xfrm>
            <a:prstGeom prst="rect">
              <a:avLst/>
            </a:prstGeom>
            <a:noFill/>
          </p:spPr>
          <p:txBody>
            <a:bodyPr wrap="none" rtlCol="0">
              <a:spAutoFit/>
            </a:bodyPr>
            <a:lstStyle/>
            <a:p>
              <a:pPr algn="ctr"/>
              <a:r>
                <a:rPr lang="zh-CN" altLang="en-US" sz="2800" dirty="0" smtClean="0">
                  <a:solidFill>
                    <a:srgbClr val="FFC000"/>
                  </a:solidFill>
                </a:rPr>
                <a:t>第一章</a:t>
              </a:r>
              <a:r>
                <a:rPr lang="zh-CN" altLang="en-US" sz="2800" dirty="0">
                  <a:solidFill>
                    <a:srgbClr val="FFC000"/>
                  </a:solidFill>
                </a:rPr>
                <a:t>　</a:t>
              </a:r>
              <a:r>
                <a:rPr lang="zh-CN" altLang="en-US" sz="2800" dirty="0" smtClean="0">
                  <a:solidFill>
                    <a:srgbClr val="FFC000"/>
                  </a:solidFill>
                </a:rPr>
                <a:t>数据</a:t>
              </a:r>
              <a:r>
                <a:rPr lang="zh-CN" altLang="en-US" sz="2800" dirty="0" smtClean="0">
                  <a:solidFill>
                    <a:srgbClr val="FFC000"/>
                  </a:solidFill>
                </a:rPr>
                <a:t>标注概述</a:t>
              </a:r>
              <a:endParaRPr lang="zh-CN" altLang="en-US" sz="2800" dirty="0" smtClean="0">
                <a:solidFill>
                  <a:srgbClr val="FFC000"/>
                </a:solidFill>
              </a:endParaRPr>
            </a:p>
          </p:txBody>
        </p:sp>
      </p:grpSp>
      <p:grpSp>
        <p:nvGrpSpPr>
          <p:cNvPr id="67" name="组合 66"/>
          <p:cNvGrpSpPr/>
          <p:nvPr/>
        </p:nvGrpSpPr>
        <p:grpSpPr>
          <a:xfrm>
            <a:off x="1754534" y="2160000"/>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743332" cy="415498"/>
            </a:xfrm>
            <a:prstGeom prst="rect">
              <a:avLst/>
            </a:prstGeom>
          </p:spPr>
          <p:txBody>
            <a:bodyPr wrap="none">
              <a:spAutoFit/>
            </a:bodyPr>
            <a:lstStyle/>
            <a:p>
              <a:pPr algn="l"/>
              <a:r>
                <a:rPr lang="en-US" altLang="zh-CN" sz="2100" spc="225" dirty="0" smtClean="0">
                  <a:solidFill>
                    <a:schemeClr val="tx1">
                      <a:lumMod val="75000"/>
                      <a:lumOff val="25000"/>
                    </a:schemeClr>
                  </a:solidFill>
                </a:rPr>
                <a:t>1.1</a:t>
              </a:r>
              <a:r>
                <a:rPr lang="zh-CN" altLang="en-US" sz="2100" spc="225" dirty="0" smtClean="0">
                  <a:solidFill>
                    <a:schemeClr val="tx1">
                      <a:lumMod val="75000"/>
                      <a:lumOff val="25000"/>
                    </a:schemeClr>
                  </a:solidFill>
                </a:rPr>
                <a:t> </a:t>
              </a:r>
              <a:r>
                <a:rPr lang="zh-CN" altLang="en-US" sz="2100" spc="225" dirty="0" smtClean="0">
                  <a:solidFill>
                    <a:schemeClr val="tx1">
                      <a:lumMod val="75000"/>
                      <a:lumOff val="25000"/>
                    </a:schemeClr>
                  </a:solidFill>
                </a:rPr>
                <a:t>数据</a:t>
              </a:r>
              <a:r>
                <a:rPr lang="zh-CN" altLang="en-US" sz="2100" spc="225" dirty="0" smtClean="0">
                  <a:solidFill>
                    <a:schemeClr val="tx1">
                      <a:lumMod val="75000"/>
                      <a:lumOff val="25000"/>
                    </a:schemeClr>
                  </a:solidFill>
                </a:rPr>
                <a:t>标注的起源与发展</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445174" cy="415498"/>
            </a:xfrm>
            <a:prstGeom prst="rect">
              <a:avLst/>
            </a:prstGeom>
          </p:spPr>
          <p:txBody>
            <a:bodyPr wrap="none">
              <a:spAutoFit/>
            </a:bodyPr>
            <a:lstStyle/>
            <a:p>
              <a:pPr algn="l"/>
              <a:r>
                <a:rPr lang="en-US" altLang="zh-CN" sz="2100" spc="225" dirty="0" smtClean="0">
                  <a:solidFill>
                    <a:schemeClr val="tx1">
                      <a:lumMod val="75000"/>
                      <a:lumOff val="25000"/>
                    </a:schemeClr>
                  </a:solidFill>
                </a:rPr>
                <a:t>1.2</a:t>
              </a:r>
              <a:r>
                <a:rPr lang="zh-CN" altLang="en-US" sz="2100" spc="225" dirty="0" smtClean="0">
                  <a:solidFill>
                    <a:schemeClr val="tx1">
                      <a:lumMod val="75000"/>
                      <a:lumOff val="25000"/>
                    </a:schemeClr>
                  </a:solidFill>
                </a:rPr>
                <a:t> </a:t>
              </a:r>
              <a:r>
                <a:rPr lang="zh-CN" altLang="en-US" sz="2100" spc="225" dirty="0" smtClean="0">
                  <a:solidFill>
                    <a:schemeClr val="tx1">
                      <a:lumMod val="75000"/>
                      <a:lumOff val="25000"/>
                    </a:schemeClr>
                  </a:solidFill>
                </a:rPr>
                <a:t>数据</a:t>
              </a:r>
              <a:r>
                <a:rPr lang="zh-CN" altLang="en-US" sz="2100" spc="225" dirty="0" smtClean="0">
                  <a:solidFill>
                    <a:schemeClr val="tx1">
                      <a:lumMod val="75000"/>
                      <a:lumOff val="25000"/>
                    </a:schemeClr>
                  </a:solidFill>
                </a:rPr>
                <a:t>标注的应用场景</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231745"/>
            <a:ext cx="5693399" cy="426278"/>
            <a:chOff x="1807265" y="3400693"/>
            <a:chExt cx="5693399" cy="426278"/>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4339650" cy="415498"/>
            </a:xfrm>
            <a:prstGeom prst="rect">
              <a:avLst/>
            </a:prstGeom>
          </p:spPr>
          <p:txBody>
            <a:bodyPr wrap="none">
              <a:spAutoFit/>
            </a:bodyPr>
            <a:lstStyle/>
            <a:p>
              <a:pPr algn="l"/>
              <a:r>
                <a:rPr lang="en-US" altLang="zh-CN" sz="2100" spc="225" dirty="0" smtClean="0">
                  <a:solidFill>
                    <a:schemeClr val="tx1">
                      <a:lumMod val="75000"/>
                      <a:lumOff val="25000"/>
                    </a:schemeClr>
                  </a:solidFill>
                </a:rPr>
                <a:t>1.3</a:t>
              </a:r>
              <a:r>
                <a:rPr lang="zh-CN" altLang="en-US" sz="2100" spc="225" dirty="0" smtClean="0">
                  <a:solidFill>
                    <a:schemeClr val="tx1">
                      <a:lumMod val="75000"/>
                      <a:lumOff val="25000"/>
                    </a:schemeClr>
                  </a:solidFill>
                </a:rPr>
                <a:t> 有多少智能，就有多少人工</a:t>
              </a:r>
              <a:endParaRPr lang="zh-CN" altLang="en-US" sz="2100" spc="225" dirty="0" smtClean="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9" name="组合 38"/>
          <p:cNvGrpSpPr/>
          <p:nvPr/>
        </p:nvGrpSpPr>
        <p:grpSpPr>
          <a:xfrm>
            <a:off x="1754533" y="4361859"/>
            <a:ext cx="5693399" cy="426279"/>
            <a:chOff x="1807265" y="3866296"/>
            <a:chExt cx="5693399" cy="426279"/>
          </a:xfrm>
          <a:solidFill>
            <a:schemeClr val="accent1">
              <a:lumMod val="75000"/>
            </a:schemeClr>
          </a:solidFill>
        </p:grpSpPr>
        <p:sp>
          <p:nvSpPr>
            <p:cNvPr id="43" name="圆角矩形 42"/>
            <p:cNvSpPr/>
            <p:nvPr/>
          </p:nvSpPr>
          <p:spPr>
            <a:xfrm>
              <a:off x="1807265" y="3866296"/>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52540" cy="415498"/>
            </a:xfrm>
            <a:prstGeom prst="rect">
              <a:avLst/>
            </a:prstGeom>
            <a:grpFill/>
          </p:spPr>
          <p:txBody>
            <a:bodyPr wrap="none">
              <a:spAutoFit/>
            </a:bodyPr>
            <a:lstStyle/>
            <a:p>
              <a:pPr algn="l"/>
              <a:r>
                <a:rPr lang="en-US" altLang="zh-CN" sz="2100" spc="225" dirty="0" smtClean="0">
                  <a:solidFill>
                    <a:schemeClr val="bg1"/>
                  </a:solidFill>
                </a:rPr>
                <a:t>1.5</a:t>
              </a:r>
              <a:r>
                <a:rPr lang="zh-CN" altLang="en-US" sz="2100" spc="225" dirty="0" smtClean="0">
                  <a:solidFill>
                    <a:schemeClr val="bg1"/>
                  </a:solidFill>
                </a:rPr>
                <a:t> </a:t>
              </a:r>
              <a:r>
                <a:rPr lang="zh-CN" altLang="en-US" sz="2100" spc="225" dirty="0">
                  <a:solidFill>
                    <a:schemeClr val="bg1"/>
                  </a:solidFill>
                </a:rPr>
                <a:t>作业与练习</a:t>
              </a:r>
              <a:endParaRPr lang="zh-CN" altLang="en-US" sz="2100" spc="225" dirty="0">
                <a:solidFill>
                  <a:schemeClr val="bg1"/>
                </a:solidFill>
              </a:endParaRPr>
            </a:p>
          </p:txBody>
        </p:sp>
      </p:grpSp>
      <p:grpSp>
        <p:nvGrpSpPr>
          <p:cNvPr id="46" name="组合 45"/>
          <p:cNvGrpSpPr/>
          <p:nvPr/>
        </p:nvGrpSpPr>
        <p:grpSpPr>
          <a:xfrm>
            <a:off x="1743158" y="3780000"/>
            <a:ext cx="5693399" cy="426278"/>
            <a:chOff x="1807265" y="3400693"/>
            <a:chExt cx="5693399" cy="426278"/>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3445174" cy="415498"/>
            </a:xfrm>
            <a:prstGeom prst="rect">
              <a:avLst/>
            </a:prstGeom>
          </p:spPr>
          <p:txBody>
            <a:bodyPr wrap="none">
              <a:spAutoFit/>
            </a:bodyPr>
            <a:lstStyle/>
            <a:p>
              <a:pPr algn="l"/>
              <a:r>
                <a:rPr lang="en-US" altLang="zh-CN" sz="2100" spc="225" dirty="0" smtClean="0">
                  <a:solidFill>
                    <a:schemeClr val="tx1">
                      <a:lumMod val="75000"/>
                      <a:lumOff val="25000"/>
                    </a:schemeClr>
                  </a:solidFill>
                </a:rPr>
                <a:t>1.4</a:t>
              </a:r>
              <a:r>
                <a:rPr lang="zh-CN" altLang="en-US" sz="2100" spc="225" dirty="0" smtClean="0">
                  <a:solidFill>
                    <a:schemeClr val="tx1">
                      <a:lumMod val="75000"/>
                      <a:lumOff val="25000"/>
                    </a:schemeClr>
                  </a:solidFill>
                </a:rPr>
                <a:t> 数据越多，智能越好</a:t>
              </a:r>
              <a:endParaRPr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14605" y="-22225"/>
            <a:ext cx="9169400" cy="6879590"/>
          </a:xfrm>
          <a:prstGeom prst="rect">
            <a:avLst/>
          </a:prstGeom>
        </p:spPr>
      </p:pic>
      <p:sp>
        <p:nvSpPr>
          <p:cNvPr id="5" name="矩形 4"/>
          <p:cNvSpPr/>
          <p:nvPr/>
        </p:nvSpPr>
        <p:spPr>
          <a:xfrm>
            <a:off x="564073" y="1998178"/>
            <a:ext cx="7961879" cy="3323987"/>
          </a:xfrm>
          <a:prstGeom prst="rect">
            <a:avLst/>
          </a:prstGeom>
        </p:spPr>
        <p:txBody>
          <a:bodyPr wrap="square">
            <a:spAutoFit/>
          </a:bodyPr>
          <a:lstStyle/>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a:t>
            </a:r>
            <a:r>
              <a:rPr altLang="zh-CN"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如何</a:t>
            </a:r>
            <a:r>
              <a:rPr lang="zh-CN" altLang="en-US"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理解数据标注与人工智能的关系？</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a:t>
            </a:r>
            <a:r>
              <a:rPr altLang="zh-CN"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什么</a:t>
            </a:r>
            <a:r>
              <a:rPr lang="zh-CN" altLang="en-US"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是数据标注？</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a:t>
            </a:r>
            <a:r>
              <a:rPr altLang="zh-CN"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数据标注对象可以划分为哪几类</a:t>
            </a:r>
            <a:r>
              <a:rPr lang="zh-CN" altLang="en-US"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数据标注流程包括哪些环节</a:t>
            </a:r>
            <a:r>
              <a:rPr lang="zh-CN" altLang="en-US"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标注有哪些应用场景？</a:t>
            </a:r>
            <a:endParaRPr altLang="zh-CN"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如何</a:t>
            </a:r>
            <a:r>
              <a:rPr lang="zh-CN" altLang="en-US"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理解“有多少智能，就有多少人工”</a:t>
            </a:r>
            <a:r>
              <a:rPr lang="zh-CN" altLang="en-US"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7.  </a:t>
            </a:r>
            <a:r>
              <a:rPr lang="zh-CN" altLang="en-US" sz="2000"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量级与智能程度之间存在怎样的联系？</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564072" y="1012685"/>
            <a:ext cx="1554480" cy="645160"/>
          </a:xfrm>
          <a:prstGeom prst="rect">
            <a:avLst/>
          </a:prstGeom>
        </p:spPr>
        <p:txBody>
          <a:bodyPr wrap="none">
            <a:spAutoFit/>
          </a:bodyPr>
          <a:lstStyle/>
          <a:p>
            <a:r>
              <a:rPr lang="zh-CN" altLang="en-US" sz="3600" b="1" dirty="0">
                <a:solidFill>
                  <a:srgbClr val="96C527"/>
                </a:solidFill>
              </a:rPr>
              <a:t>习题：</a:t>
            </a:r>
            <a:endParaRPr lang="zh-CN" altLang="en-US" sz="3600" b="1" dirty="0">
              <a:solidFill>
                <a:srgbClr val="96C527"/>
              </a:solidFill>
            </a:endParaRPr>
          </a:p>
        </p:txBody>
      </p:sp>
      <p:cxnSp>
        <p:nvCxnSpPr>
          <p:cNvPr id="6" name="直接连接符 5"/>
          <p:cNvCxnSpPr/>
          <p:nvPr/>
        </p:nvCxnSpPr>
        <p:spPr>
          <a:xfrm>
            <a:off x="564073"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073"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yc-034\Desktop\云创大学-未来的大学，专注大数据人工智能培训与认证2.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
            <a:ext cx="466549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572000" y="0"/>
            <a:ext cx="4572000" cy="6858000"/>
          </a:xfrm>
          <a:prstGeom prst="rect">
            <a:avLst/>
          </a:prstGeom>
          <a:solidFill>
            <a:srgbClr val="28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688" y="-10862"/>
            <a:ext cx="214312" cy="6858000"/>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261" y="-11900"/>
            <a:ext cx="214312" cy="6858000"/>
          </a:xfrm>
          <a:prstGeom prst="rect">
            <a:avLst/>
          </a:prstGeom>
        </p:spPr>
      </p:pic>
      <p:pic>
        <p:nvPicPr>
          <p:cNvPr id="1026" name="Picture 2" descr="C:\Users\yc-034\AppData\Local\Temp\WeChat Files\fa740bf4eb5ba01a0250bf22005578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9422" y="5345456"/>
            <a:ext cx="869150" cy="875542"/>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4896026" y="3343928"/>
            <a:ext cx="3958505" cy="1286506"/>
          </a:xfrm>
          <a:prstGeom prst="rect">
            <a:avLst/>
          </a:prstGeom>
        </p:spPr>
        <p:txBody>
          <a:bodyPr wrap="square">
            <a:spAutoFit/>
          </a:bodyPr>
          <a:lstStyle/>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在线学习、在线动手做实验</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学习云创大数据大量实际项目</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获取云创工程师认证、工信部认证、国际认证</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大</a:t>
            </a: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数据能力分析、工作匹配、智能推荐</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p:txBody>
      </p:sp>
      <p:pic>
        <p:nvPicPr>
          <p:cNvPr id="1029" name="Picture 5" descr="https://edu.cstor.cn/img/w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835" y="5345456"/>
            <a:ext cx="869106" cy="87554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933258" y="6463743"/>
            <a:ext cx="1223412" cy="230832"/>
          </a:xfrm>
          <a:prstGeom prst="rect">
            <a:avLst/>
          </a:prstGeom>
        </p:spPr>
        <p:txBody>
          <a:bodyPr wrap="none">
            <a:spAutoFit/>
          </a:bodyPr>
          <a:lstStyle/>
          <a:p>
            <a:r>
              <a:rPr lang="zh-CN" altLang="en-US" sz="900">
                <a:solidFill>
                  <a:schemeClr val="bg1"/>
                </a:solidFill>
                <a:latin typeface="方正粗黑宋简体" pitchFamily="2" charset="-122"/>
                <a:ea typeface="方正粗黑宋简体" pitchFamily="2" charset="-122"/>
              </a:rPr>
              <a:t>云创大学微信公众号</a:t>
            </a:r>
            <a:endParaRPr lang="zh-CN" altLang="en-US" sz="900">
              <a:solidFill>
                <a:schemeClr val="bg1"/>
              </a:solidFill>
              <a:latin typeface="方正粗黑宋简体" pitchFamily="2" charset="-122"/>
              <a:ea typeface="方正粗黑宋简体" pitchFamily="2" charset="-122"/>
            </a:endParaRPr>
          </a:p>
        </p:txBody>
      </p:sp>
      <p:sp>
        <p:nvSpPr>
          <p:cNvPr id="31" name="矩形 30"/>
          <p:cNvSpPr/>
          <p:nvPr/>
        </p:nvSpPr>
        <p:spPr>
          <a:xfrm>
            <a:off x="5746039" y="6299849"/>
            <a:ext cx="877163" cy="230832"/>
          </a:xfrm>
          <a:prstGeom prst="rect">
            <a:avLst/>
          </a:prstGeom>
        </p:spPr>
        <p:txBody>
          <a:bodyPr wrap="none">
            <a:spAutoFit/>
          </a:bodyPr>
          <a:lstStyle/>
          <a:p>
            <a:r>
              <a:rPr lang="zh-CN" altLang="en-US" sz="900">
                <a:solidFill>
                  <a:schemeClr val="bg1"/>
                </a:solidFill>
                <a:latin typeface="方正粗黑宋简体" pitchFamily="2" charset="-122"/>
                <a:ea typeface="方正粗黑宋简体" pitchFamily="2" charset="-122"/>
              </a:rPr>
              <a:t>云创</a:t>
            </a:r>
            <a:r>
              <a:rPr lang="zh-CN" altLang="en-US" sz="900" smtClean="0">
                <a:solidFill>
                  <a:schemeClr val="bg1"/>
                </a:solidFill>
                <a:latin typeface="方正粗黑宋简体" pitchFamily="2" charset="-122"/>
                <a:ea typeface="方正粗黑宋简体" pitchFamily="2" charset="-122"/>
              </a:rPr>
              <a:t>大学网站</a:t>
            </a:r>
            <a:endParaRPr lang="zh-CN" altLang="en-US" sz="900">
              <a:solidFill>
                <a:schemeClr val="bg1"/>
              </a:solidFill>
              <a:latin typeface="方正粗黑宋简体" pitchFamily="2" charset="-122"/>
              <a:ea typeface="方正粗黑宋简体" pitchFamily="2" charset="-122"/>
            </a:endParaRPr>
          </a:p>
        </p:txBody>
      </p:sp>
      <p:sp>
        <p:nvSpPr>
          <p:cNvPr id="7" name="矩形 6"/>
          <p:cNvSpPr/>
          <p:nvPr/>
        </p:nvSpPr>
        <p:spPr>
          <a:xfrm>
            <a:off x="5519811" y="6461760"/>
            <a:ext cx="1285929" cy="230832"/>
          </a:xfrm>
          <a:prstGeom prst="rect">
            <a:avLst/>
          </a:prstGeom>
        </p:spPr>
        <p:txBody>
          <a:bodyPr wrap="none">
            <a:spAutoFit/>
          </a:bodyPr>
          <a:lstStyle/>
          <a:p>
            <a:r>
              <a:rPr lang="en-US" altLang="zh-CN" sz="900">
                <a:solidFill>
                  <a:schemeClr val="bg1"/>
                </a:solidFill>
                <a:latin typeface="方正粗黑宋简体" pitchFamily="2" charset="-122"/>
                <a:ea typeface="方正粗黑宋简体" pitchFamily="2" charset="-122"/>
              </a:rPr>
              <a:t>https://edu.cstor.cn/</a:t>
            </a:r>
            <a:endParaRPr lang="zh-CN" altLang="en-US" sz="900">
              <a:solidFill>
                <a:schemeClr val="bg1"/>
              </a:solidFill>
              <a:latin typeface="方正粗黑宋简体" pitchFamily="2" charset="-122"/>
              <a:ea typeface="方正粗黑宋简体" pitchFamily="2" charset="-122"/>
            </a:endParaRPr>
          </a:p>
        </p:txBody>
      </p:sp>
      <p:sp>
        <p:nvSpPr>
          <p:cNvPr id="20" name="矩形 19"/>
          <p:cNvSpPr/>
          <p:nvPr/>
        </p:nvSpPr>
        <p:spPr>
          <a:xfrm>
            <a:off x="5988208" y="809784"/>
            <a:ext cx="2468945" cy="523220"/>
          </a:xfrm>
          <a:prstGeom prst="rect">
            <a:avLst/>
          </a:prstGeom>
          <a:noFill/>
        </p:spPr>
        <p:txBody>
          <a:bodyPr wrap="none" lIns="91440" tIns="45720" rIns="91440" bIns="45720">
            <a:spAutoFit/>
          </a:bodyPr>
          <a:lstStyle/>
          <a:p>
            <a:pPr algn="ctr"/>
            <a:r>
              <a:rPr lang="zh-CN" altLang="en-US" sz="2800" b="1" cap="all" spc="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省钱</a:t>
            </a:r>
            <a:r>
              <a:rPr lang="zh-CN" altLang="en-US"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、省时间</a:t>
            </a:r>
            <a:r>
              <a:rPr lang="en-US" altLang="zh-CN"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a:t>
            </a:r>
            <a:endParaRPr lang="zh-CN" altLang="en-US"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endParaRPr>
          </a:p>
        </p:txBody>
      </p:sp>
      <p:sp>
        <p:nvSpPr>
          <p:cNvPr id="19" name="文本框 11"/>
          <p:cNvSpPr txBox="1"/>
          <p:nvPr/>
        </p:nvSpPr>
        <p:spPr>
          <a:xfrm>
            <a:off x="4786444" y="338591"/>
            <a:ext cx="3700052"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大学生如何提高实战能力，高薪就业？</a:t>
            </a:r>
            <a:endParaRPr lang="zh-CN" altLang="en-US" sz="1600" b="1" dirty="0">
              <a:solidFill>
                <a:schemeClr val="bg1"/>
              </a:solidFill>
              <a:latin typeface="方正粗黑宋简体" pitchFamily="2" charset="-122"/>
              <a:ea typeface="方正粗黑宋简体" pitchFamily="2" charset="-122"/>
            </a:endParaRPr>
          </a:p>
        </p:txBody>
      </p:sp>
      <p:sp>
        <p:nvSpPr>
          <p:cNvPr id="21" name="文本框 11"/>
          <p:cNvSpPr txBox="1"/>
          <p:nvPr/>
        </p:nvSpPr>
        <p:spPr>
          <a:xfrm>
            <a:off x="4786444" y="917505"/>
            <a:ext cx="1218603"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学到真本事</a:t>
            </a:r>
            <a:endParaRPr lang="zh-CN" altLang="en-US" sz="1600" b="1" dirty="0">
              <a:solidFill>
                <a:schemeClr val="bg1"/>
              </a:solidFill>
              <a:latin typeface="方正粗黑宋简体" pitchFamily="2" charset="-122"/>
              <a:ea typeface="方正粗黑宋简体" pitchFamily="2" charset="-122"/>
            </a:endParaRPr>
          </a:p>
        </p:txBody>
      </p:sp>
      <p:sp>
        <p:nvSpPr>
          <p:cNvPr id="22" name="文本框 11"/>
          <p:cNvSpPr txBox="1"/>
          <p:nvPr/>
        </p:nvSpPr>
        <p:spPr>
          <a:xfrm>
            <a:off x="4786443" y="1520189"/>
            <a:ext cx="4113627"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学习大数据、人工智能、云计算的不二之选</a:t>
            </a:r>
            <a:endParaRPr lang="zh-CN" altLang="en-US" sz="1600" b="1" dirty="0">
              <a:solidFill>
                <a:schemeClr val="bg1"/>
              </a:solidFill>
              <a:latin typeface="方正粗黑宋简体" pitchFamily="2" charset="-122"/>
              <a:ea typeface="方正粗黑宋简体" pitchFamily="2" charset="-122"/>
            </a:endParaRPr>
          </a:p>
        </p:txBody>
      </p:sp>
      <p:sp>
        <p:nvSpPr>
          <p:cNvPr id="2" name="矩形 1"/>
          <p:cNvSpPr/>
          <p:nvPr/>
        </p:nvSpPr>
        <p:spPr>
          <a:xfrm>
            <a:off x="4665494" y="4718475"/>
            <a:ext cx="4493538" cy="461665"/>
          </a:xfrm>
          <a:prstGeom prst="rect">
            <a:avLst/>
          </a:prstGeom>
          <a:noFill/>
        </p:spPr>
        <p:txBody>
          <a:bodyPr wrap="none" lIns="91440" tIns="45720" rIns="91440" bIns="45720">
            <a:spAutoFit/>
          </a:bodyPr>
          <a:lstStyle/>
          <a:p>
            <a:pPr algn="ctr"/>
            <a:r>
              <a:rPr lang="zh-CN" altLang="en-US"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学</a:t>
            </a:r>
            <a:r>
              <a:rPr lang="zh-CN" altLang="en-US" sz="2400"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到真本事，走遍天下都不怕！</a:t>
            </a:r>
            <a:endParaRPr lang="zh-CN" altLang="en-US" sz="24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endParaRPr>
          </a:p>
        </p:txBody>
      </p:sp>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0640" y="2027068"/>
            <a:ext cx="2087935" cy="128889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hlinkClick r:id="rId1"/>
          </p:cNvPr>
          <p:cNvSpPr/>
          <p:nvPr/>
        </p:nvSpPr>
        <p:spPr>
          <a:xfrm>
            <a:off x="4824939" y="933287"/>
            <a:ext cx="3917905" cy="2407038"/>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hlinkClick r:id="rId1"/>
          </p:cNvPr>
          <p:cNvSpPr/>
          <p:nvPr/>
        </p:nvSpPr>
        <p:spPr>
          <a:xfrm>
            <a:off x="403403" y="933288"/>
            <a:ext cx="3806288" cy="2407038"/>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462133" y="4669579"/>
            <a:ext cx="1563506" cy="641625"/>
            <a:chOff x="5462133" y="4933111"/>
            <a:chExt cx="1563506" cy="641625"/>
          </a:xfrm>
        </p:grpSpPr>
        <p:sp>
          <p:nvSpPr>
            <p:cNvPr id="29" name="矩形 28"/>
            <p:cNvSpPr/>
            <p:nvPr/>
          </p:nvSpPr>
          <p:spPr>
            <a:xfrm>
              <a:off x="5462338" y="4933111"/>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8" name="Picture 14" descr="F:\logo\中国智能硬件logo-01.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2133" y="5038052"/>
              <a:ext cx="1562412" cy="4758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0161" y="4669493"/>
            <a:ext cx="1565587" cy="641625"/>
            <a:chOff x="422066" y="4933025"/>
            <a:chExt cx="1565587" cy="641625"/>
          </a:xfrm>
        </p:grpSpPr>
        <p:sp>
          <p:nvSpPr>
            <p:cNvPr id="3" name="矩形 2"/>
            <p:cNvSpPr/>
            <p:nvPr/>
          </p:nvSpPr>
          <p:spPr>
            <a:xfrm>
              <a:off x="422066"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9" name="Picture 15" descr="F:\logo\chinacloud_logo-01.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241" y="5037800"/>
              <a:ext cx="1562412" cy="4784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7138738" y="5599202"/>
            <a:ext cx="1563301" cy="641625"/>
            <a:chOff x="7138738" y="5702714"/>
            <a:chExt cx="1563301" cy="641625"/>
          </a:xfrm>
        </p:grpSpPr>
        <p:sp>
          <p:nvSpPr>
            <p:cNvPr id="35" name="矩形 34"/>
            <p:cNvSpPr/>
            <p:nvPr/>
          </p:nvSpPr>
          <p:spPr>
            <a:xfrm>
              <a:off x="713873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0" name="Picture 16">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138823" y="5785510"/>
              <a:ext cx="1562412" cy="4759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5462338" y="5599288"/>
            <a:ext cx="1563436" cy="641625"/>
            <a:chOff x="5462338" y="5702800"/>
            <a:chExt cx="1563436" cy="641625"/>
          </a:xfrm>
        </p:grpSpPr>
        <p:sp>
          <p:nvSpPr>
            <p:cNvPr id="34" name="矩形 33"/>
            <p:cNvSpPr/>
            <p:nvPr/>
          </p:nvSpPr>
          <p:spPr>
            <a:xfrm>
              <a:off x="5462338" y="5702800"/>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1" name="Picture 17" descr="F:\logo\机器人-01.pn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3362" y="5753759"/>
              <a:ext cx="1562412" cy="540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2101918" y="5599202"/>
            <a:ext cx="1563681" cy="641625"/>
            <a:chOff x="2101918" y="5702714"/>
            <a:chExt cx="1563681" cy="641625"/>
          </a:xfrm>
        </p:grpSpPr>
        <p:sp>
          <p:nvSpPr>
            <p:cNvPr id="32" name="矩形 31"/>
            <p:cNvSpPr/>
            <p:nvPr/>
          </p:nvSpPr>
          <p:spPr>
            <a:xfrm>
              <a:off x="21019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2" name="Picture 18" descr="F:\logo\深度学习世界-01.png">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03187" y="5792884"/>
              <a:ext cx="1562412" cy="4606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7138738" y="4669493"/>
            <a:ext cx="1563301" cy="641625"/>
            <a:chOff x="7138738" y="4933025"/>
            <a:chExt cx="1563301" cy="641625"/>
          </a:xfrm>
        </p:grpSpPr>
        <p:sp>
          <p:nvSpPr>
            <p:cNvPr id="30" name="矩形 29"/>
            <p:cNvSpPr/>
            <p:nvPr/>
          </p:nvSpPr>
          <p:spPr>
            <a:xfrm>
              <a:off x="713873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3" name="Picture 19" descr="F:\logo\中国PM25logo-01.png">
              <a:hlinkClick r:id="rId12"/>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38738" y="4994913"/>
              <a:ext cx="1563301" cy="5598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3" name="组合 12"/>
          <p:cNvGrpSpPr/>
          <p:nvPr/>
        </p:nvGrpSpPr>
        <p:grpSpPr>
          <a:xfrm>
            <a:off x="3798482" y="5599202"/>
            <a:ext cx="1563301" cy="641625"/>
            <a:chOff x="3778318" y="5702714"/>
            <a:chExt cx="1563301" cy="641625"/>
          </a:xfrm>
        </p:grpSpPr>
        <p:sp>
          <p:nvSpPr>
            <p:cNvPr id="33" name="矩形 32"/>
            <p:cNvSpPr/>
            <p:nvPr/>
          </p:nvSpPr>
          <p:spPr>
            <a:xfrm>
              <a:off x="37783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4" name="Picture 20" descr="F:\logo\中国存储-01.png">
              <a:hlinkClick r:id="rId14"/>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78341" y="5785417"/>
              <a:ext cx="1562412" cy="5378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2101918" y="4669493"/>
            <a:ext cx="1563360" cy="641625"/>
            <a:chOff x="2101918" y="4933025"/>
            <a:chExt cx="1563360" cy="641625"/>
          </a:xfrm>
        </p:grpSpPr>
        <p:sp>
          <p:nvSpPr>
            <p:cNvPr id="27" name="矩形 26"/>
            <p:cNvSpPr/>
            <p:nvPr/>
          </p:nvSpPr>
          <p:spPr>
            <a:xfrm>
              <a:off x="21019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5" name="Picture 21" descr="F:\logo\中国大数据LOGO-01.png">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02866" y="4954959"/>
              <a:ext cx="1562412" cy="5587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768793" y="4669493"/>
            <a:ext cx="1572826" cy="641625"/>
            <a:chOff x="3768793" y="4933025"/>
            <a:chExt cx="1572826" cy="641625"/>
          </a:xfrm>
        </p:grpSpPr>
        <p:sp>
          <p:nvSpPr>
            <p:cNvPr id="28" name="矩形 27"/>
            <p:cNvSpPr/>
            <p:nvPr/>
          </p:nvSpPr>
          <p:spPr>
            <a:xfrm>
              <a:off x="37783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6" name="Picture 22" descr="F:\logo\中国物联网-01.png">
              <a:hlinkClick r:id="rId18"/>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68793" y="4953980"/>
              <a:ext cx="1562412" cy="5597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422066" y="5599202"/>
            <a:ext cx="1563757" cy="641625"/>
            <a:chOff x="422066" y="5702714"/>
            <a:chExt cx="1563757" cy="641625"/>
          </a:xfrm>
        </p:grpSpPr>
        <p:sp>
          <p:nvSpPr>
            <p:cNvPr id="31" name="矩形 30"/>
            <p:cNvSpPr/>
            <p:nvPr/>
          </p:nvSpPr>
          <p:spPr>
            <a:xfrm>
              <a:off x="422066"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7" name="Picture 23" descr="F:\logo\中国智慧城市logo-01.png">
              <a:hlinkClick r:id="rId20"/>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23411" y="5753672"/>
              <a:ext cx="1562412" cy="47521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矩形 3">
            <a:hlinkClick r:id="rId1"/>
          </p:cNvPr>
          <p:cNvSpPr/>
          <p:nvPr/>
        </p:nvSpPr>
        <p:spPr>
          <a:xfrm>
            <a:off x="427114" y="3639664"/>
            <a:ext cx="4078140" cy="709609"/>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hlinkClick r:id="rId1"/>
          </p:cNvPr>
          <p:cNvSpPr txBox="1"/>
          <p:nvPr/>
        </p:nvSpPr>
        <p:spPr>
          <a:xfrm>
            <a:off x="1995274" y="3836384"/>
            <a:ext cx="2509980" cy="346633"/>
          </a:xfrm>
          <a:prstGeom prst="rect">
            <a:avLst/>
          </a:prstGeom>
          <a:noFill/>
        </p:spPr>
        <p:txBody>
          <a:bodyPr wrap="none" rtlCol="0">
            <a:spAutoFit/>
          </a:bodyPr>
          <a:lstStyle/>
          <a:p>
            <a:pPr algn="ctr">
              <a:lnSpc>
                <a:spcPts val="2160"/>
              </a:lnSpc>
            </a:pPr>
            <a:r>
              <a:rPr lang="zh-CN" altLang="en-US" sz="1400" smtClean="0">
                <a:solidFill>
                  <a:schemeClr val="tx1">
                    <a:lumMod val="75000"/>
                    <a:lumOff val="25000"/>
                  </a:schemeClr>
                </a:solidFill>
                <a:latin typeface="+mj-ea"/>
                <a:ea typeface="+mj-ea"/>
              </a:rPr>
              <a:t>智能硬件大数据免费托管平台</a:t>
            </a:r>
            <a:endParaRPr lang="zh-CN" altLang="en-US" sz="1400" dirty="0" smtClean="0">
              <a:solidFill>
                <a:schemeClr val="tx1">
                  <a:lumMod val="75000"/>
                  <a:lumOff val="25000"/>
                </a:schemeClr>
              </a:solidFill>
              <a:latin typeface="+mj-ea"/>
              <a:ea typeface="+mj-ea"/>
            </a:endParaRPr>
          </a:p>
        </p:txBody>
      </p:sp>
      <p:pic>
        <p:nvPicPr>
          <p:cNvPr id="1048" name="Picture 24" descr="F:\大数据挖掘平台\物联网大数据平台\logo_bate_homeaaa.png">
            <a:hlinkClick r:id="rId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6424" y="3747764"/>
            <a:ext cx="1803529" cy="52387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4580132" y="3600928"/>
            <a:ext cx="4121103" cy="799827"/>
            <a:chOff x="4986061" y="3557798"/>
            <a:chExt cx="3486036" cy="799827"/>
          </a:xfrm>
        </p:grpSpPr>
        <p:sp>
          <p:nvSpPr>
            <p:cNvPr id="37" name="矩形 36">
              <a:hlinkClick r:id="rId23"/>
            </p:cNvPr>
            <p:cNvSpPr/>
            <p:nvPr/>
          </p:nvSpPr>
          <p:spPr>
            <a:xfrm>
              <a:off x="4986061" y="3594588"/>
              <a:ext cx="3486036" cy="70961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hlinkClick r:id="rId23"/>
            </p:cNvPr>
            <p:cNvSpPr txBox="1"/>
            <p:nvPr/>
          </p:nvSpPr>
          <p:spPr>
            <a:xfrm>
              <a:off x="6635120" y="3780323"/>
              <a:ext cx="1800493" cy="346633"/>
            </a:xfrm>
            <a:prstGeom prst="rect">
              <a:avLst/>
            </a:prstGeom>
            <a:noFill/>
          </p:spPr>
          <p:txBody>
            <a:bodyPr wrap="none" rtlCol="0">
              <a:spAutoFit/>
            </a:bodyPr>
            <a:lstStyle/>
            <a:p>
              <a:pPr algn="ctr">
                <a:lnSpc>
                  <a:spcPts val="2160"/>
                </a:lnSpc>
              </a:pPr>
              <a:r>
                <a:rPr lang="zh-CN" altLang="en-US" sz="1400" smtClean="0">
                  <a:solidFill>
                    <a:schemeClr val="tx1">
                      <a:lumMod val="75000"/>
                      <a:lumOff val="25000"/>
                    </a:schemeClr>
                  </a:solidFill>
                  <a:latin typeface="+mj-ea"/>
                  <a:ea typeface="+mj-ea"/>
                </a:rPr>
                <a:t>环境大数据开放平台</a:t>
              </a:r>
              <a:endParaRPr lang="zh-CN" altLang="en-US" sz="1400" dirty="0" smtClean="0">
                <a:solidFill>
                  <a:schemeClr val="tx1">
                    <a:lumMod val="75000"/>
                    <a:lumOff val="25000"/>
                  </a:schemeClr>
                </a:solidFill>
                <a:latin typeface="+mj-ea"/>
                <a:ea typeface="+mj-ea"/>
              </a:endParaRPr>
            </a:p>
          </p:txBody>
        </p:sp>
        <p:pic>
          <p:nvPicPr>
            <p:cNvPr id="1050" name="Picture 26" descr="F:\大数据挖掘平台\环境云\环境云logo.png">
              <a:hlinkClick r:id="rId23"/>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93289" y="3557798"/>
              <a:ext cx="1693352" cy="799827"/>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文本框 10"/>
          <p:cNvSpPr txBox="1"/>
          <p:nvPr/>
        </p:nvSpPr>
        <p:spPr>
          <a:xfrm>
            <a:off x="5590610" y="941914"/>
            <a:ext cx="250902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mtClean="0">
                <a:solidFill>
                  <a:srgbClr val="70AD47">
                    <a:lumMod val="75000"/>
                  </a:srgbClr>
                </a:solidFill>
              </a:rPr>
              <a:t>免费</a:t>
            </a:r>
            <a:r>
              <a:rPr lang="zh-CN" altLang="en-US" sz="2000" b="1">
                <a:solidFill>
                  <a:srgbClr val="70AD47">
                    <a:lumMod val="75000"/>
                  </a:srgbClr>
                </a:solidFill>
              </a:rPr>
              <a:t>大数据</a:t>
            </a:r>
            <a:r>
              <a:rPr lang="en-US" altLang="zh-CN" sz="2000" b="1" smtClean="0">
                <a:solidFill>
                  <a:srgbClr val="70AD47">
                    <a:lumMod val="75000"/>
                  </a:srgbClr>
                </a:solidFill>
              </a:rPr>
              <a:t>APP</a:t>
            </a:r>
            <a:r>
              <a:rPr lang="zh-CN" altLang="en-US" sz="2000" b="1" smtClean="0">
                <a:solidFill>
                  <a:srgbClr val="70AD47">
                    <a:lumMod val="75000"/>
                  </a:srgbClr>
                </a:solidFill>
              </a:rPr>
              <a:t>推荐</a:t>
            </a:r>
            <a:endParaRPr lang="zh-CN" altLang="en-US" sz="2000" b="1" dirty="0">
              <a:solidFill>
                <a:srgbClr val="70AD47">
                  <a:lumMod val="75000"/>
                </a:srgbClr>
              </a:solidFill>
            </a:endParaRPr>
          </a:p>
        </p:txBody>
      </p:sp>
      <p:sp>
        <p:nvSpPr>
          <p:cNvPr id="53" name="矩形 52"/>
          <p:cNvSpPr/>
          <p:nvPr/>
        </p:nvSpPr>
        <p:spPr>
          <a:xfrm>
            <a:off x="2494835" y="333112"/>
            <a:ext cx="4134464" cy="400110"/>
          </a:xfrm>
          <a:prstGeom prst="rect">
            <a:avLst/>
          </a:prstGeom>
          <a:solidFill>
            <a:schemeClr val="tx1">
              <a:lumMod val="75000"/>
              <a:lumOff val="25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spc="300" dirty="0" smtClean="0">
                <a:solidFill>
                  <a:prstClr val="white"/>
                </a:solidFill>
              </a:rPr>
              <a:t>运用大数据，精彩你生活</a:t>
            </a:r>
            <a:endParaRPr lang="zh-CN" altLang="en-US" sz="2000" spc="300" dirty="0">
              <a:solidFill>
                <a:prstClr val="white"/>
              </a:solidFill>
            </a:endParaRPr>
          </a:p>
        </p:txBody>
      </p:sp>
      <p:grpSp>
        <p:nvGrpSpPr>
          <p:cNvPr id="19" name="组合 18"/>
          <p:cNvGrpSpPr/>
          <p:nvPr/>
        </p:nvGrpSpPr>
        <p:grpSpPr>
          <a:xfrm>
            <a:off x="427114" y="1447522"/>
            <a:ext cx="8292159" cy="1847698"/>
            <a:chOff x="427114" y="2254936"/>
            <a:chExt cx="7530395" cy="1677958"/>
          </a:xfrm>
        </p:grpSpPr>
        <p:pic>
          <p:nvPicPr>
            <p:cNvPr id="59" name="图片 5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27114" y="2254936"/>
              <a:ext cx="1347283" cy="1409482"/>
            </a:xfrm>
            <a:prstGeom prst="rect">
              <a:avLst/>
            </a:prstGeom>
          </p:spPr>
        </p:pic>
        <p:pic>
          <p:nvPicPr>
            <p:cNvPr id="60" name="图片 5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44425" y="2260087"/>
              <a:ext cx="1337435" cy="1399180"/>
            </a:xfrm>
            <a:prstGeom prst="rect">
              <a:avLst/>
            </a:prstGeom>
          </p:spPr>
        </p:pic>
        <p:sp>
          <p:nvSpPr>
            <p:cNvPr id="65" name="文本框 11"/>
            <p:cNvSpPr txBox="1"/>
            <p:nvPr/>
          </p:nvSpPr>
          <p:spPr>
            <a:xfrm>
              <a:off x="644374" y="3653897"/>
              <a:ext cx="973411" cy="278529"/>
            </a:xfrm>
            <a:prstGeom prst="rect">
              <a:avLst/>
            </a:prstGeom>
            <a:noFill/>
          </p:spPr>
          <p:txBody>
            <a:bodyPr wrap="none" rtlCol="0">
              <a:spAutoFit/>
            </a:bodyPr>
            <a:lstStyle/>
            <a:p>
              <a:pPr algn="ctr"/>
              <a:r>
                <a:rPr lang="zh-CN" altLang="en-US" sz="1400" dirty="0">
                  <a:solidFill>
                    <a:schemeClr val="tx1">
                      <a:lumMod val="75000"/>
                      <a:lumOff val="25000"/>
                    </a:schemeClr>
                  </a:solidFill>
                </a:rPr>
                <a:t>刘鹏</a:t>
              </a:r>
              <a:r>
                <a:rPr lang="zh-CN" altLang="en-US" sz="1400" dirty="0" smtClean="0">
                  <a:solidFill>
                    <a:schemeClr val="tx1">
                      <a:lumMod val="75000"/>
                      <a:lumOff val="25000"/>
                    </a:schemeClr>
                  </a:solidFill>
                </a:rPr>
                <a:t>看</a:t>
              </a:r>
              <a:r>
                <a:rPr lang="zh-CN" altLang="en-US" sz="1400" dirty="0">
                  <a:solidFill>
                    <a:schemeClr val="tx1">
                      <a:lumMod val="75000"/>
                      <a:lumOff val="25000"/>
                    </a:schemeClr>
                  </a:solidFill>
                </a:rPr>
                <a:t>未来</a:t>
              </a:r>
              <a:endParaRPr lang="zh-CN" altLang="en-US" sz="1400" dirty="0">
                <a:solidFill>
                  <a:schemeClr val="tx1">
                    <a:lumMod val="75000"/>
                    <a:lumOff val="25000"/>
                  </a:schemeClr>
                </a:solidFill>
              </a:endParaRPr>
            </a:p>
          </p:txBody>
        </p:sp>
        <p:sp>
          <p:nvSpPr>
            <p:cNvPr id="67" name="文本框 13"/>
            <p:cNvSpPr txBox="1"/>
            <p:nvPr/>
          </p:nvSpPr>
          <p:spPr>
            <a:xfrm>
              <a:off x="2626805" y="3654365"/>
              <a:ext cx="973411" cy="278529"/>
            </a:xfrm>
            <a:prstGeom prst="rect">
              <a:avLst/>
            </a:prstGeom>
            <a:noFill/>
          </p:spPr>
          <p:txBody>
            <a:bodyPr wrap="none" rtlCol="0">
              <a:spAutoFit/>
            </a:bodyPr>
            <a:lstStyle/>
            <a:p>
              <a:pPr algn="ctr"/>
              <a:r>
                <a:rPr lang="zh-CN" altLang="en-US" sz="1400" dirty="0" smtClean="0">
                  <a:solidFill>
                    <a:schemeClr val="tx1">
                      <a:lumMod val="75000"/>
                      <a:lumOff val="25000"/>
                    </a:schemeClr>
                  </a:solidFill>
                </a:rPr>
                <a:t>云创</a:t>
              </a:r>
              <a:r>
                <a:rPr lang="zh-CN" altLang="en-US" sz="1400" dirty="0">
                  <a:solidFill>
                    <a:schemeClr val="tx1">
                      <a:lumMod val="75000"/>
                      <a:lumOff val="25000"/>
                    </a:schemeClr>
                  </a:solidFill>
                </a:rPr>
                <a:t>大数据</a:t>
              </a:r>
              <a:endParaRPr lang="zh-CN" altLang="en-US" sz="1400" dirty="0">
                <a:solidFill>
                  <a:schemeClr val="tx1">
                    <a:lumMod val="75000"/>
                    <a:lumOff val="25000"/>
                  </a:schemeClr>
                </a:solidFill>
              </a:endParaRPr>
            </a:p>
          </p:txBody>
        </p:sp>
        <p:pic>
          <p:nvPicPr>
            <p:cNvPr id="3077" name="Picture 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28764" y="2260087"/>
              <a:ext cx="1424862" cy="140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16353" y="2254936"/>
              <a:ext cx="1441156" cy="140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文本框 13"/>
            <p:cNvSpPr txBox="1"/>
            <p:nvPr/>
          </p:nvSpPr>
          <p:spPr>
            <a:xfrm>
              <a:off x="4654836" y="3654028"/>
              <a:ext cx="973411" cy="278529"/>
            </a:xfrm>
            <a:prstGeom prst="rect">
              <a:avLst/>
            </a:prstGeom>
            <a:noFill/>
          </p:spPr>
          <p:txBody>
            <a:bodyPr wrap="none" rtlCol="0">
              <a:spAutoFit/>
            </a:bodyPr>
            <a:lstStyle/>
            <a:p>
              <a:pPr algn="ct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我的</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PM2.5</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文本框 13"/>
            <p:cNvSpPr txBox="1"/>
            <p:nvPr/>
          </p:nvSpPr>
          <p:spPr>
            <a:xfrm>
              <a:off x="6911682" y="3654027"/>
              <a:ext cx="650479" cy="278529"/>
            </a:xfrm>
            <a:prstGeom prst="rect">
              <a:avLst/>
            </a:prstGeom>
            <a:noFill/>
          </p:spPr>
          <p:txBody>
            <a:bodyPr wrap="none" rtlCol="0">
              <a:spAutoFit/>
            </a:bodyPr>
            <a:lstStyle/>
            <a:p>
              <a:pPr algn="ctr"/>
              <a:r>
                <a:rPr lang="zh-CN" altLang="en-US" sz="1400" smtClean="0">
                  <a:solidFill>
                    <a:schemeClr val="tx1">
                      <a:lumMod val="75000"/>
                      <a:lumOff val="25000"/>
                    </a:schemeClr>
                  </a:solidFill>
                </a:rPr>
                <a:t>同声译</a:t>
              </a:r>
              <a:endParaRPr lang="zh-CN" altLang="en-US" sz="1400" dirty="0" smtClean="0">
                <a:solidFill>
                  <a:schemeClr val="tx1">
                    <a:lumMod val="75000"/>
                    <a:lumOff val="25000"/>
                  </a:schemeClr>
                </a:solidFill>
              </a:endParaRPr>
            </a:p>
          </p:txBody>
        </p:sp>
      </p:grpSp>
      <p:sp>
        <p:nvSpPr>
          <p:cNvPr id="52" name="文本框 10"/>
          <p:cNvSpPr txBox="1"/>
          <p:nvPr/>
        </p:nvSpPr>
        <p:spPr>
          <a:xfrm>
            <a:off x="1279938" y="941914"/>
            <a:ext cx="198002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mtClean="0">
                <a:solidFill>
                  <a:srgbClr val="70AD47">
                    <a:lumMod val="75000"/>
                  </a:srgbClr>
                </a:solidFill>
              </a:rPr>
              <a:t>微</a:t>
            </a:r>
            <a:r>
              <a:rPr lang="zh-CN" altLang="en-US" sz="2000" b="1" dirty="0">
                <a:solidFill>
                  <a:srgbClr val="70AD47">
                    <a:lumMod val="75000"/>
                  </a:srgbClr>
                </a:solidFill>
              </a:rPr>
              <a:t>信</a:t>
            </a:r>
            <a:r>
              <a:rPr lang="zh-CN" altLang="en-US" sz="2000" b="1">
                <a:solidFill>
                  <a:srgbClr val="70AD47">
                    <a:lumMod val="75000"/>
                  </a:srgbClr>
                </a:solidFill>
              </a:rPr>
              <a:t>公众</a:t>
            </a:r>
            <a:r>
              <a:rPr lang="zh-CN" altLang="en-US" sz="2000" b="1" smtClean="0">
                <a:solidFill>
                  <a:srgbClr val="70AD47">
                    <a:lumMod val="75000"/>
                  </a:srgbClr>
                </a:solidFill>
              </a:rPr>
              <a:t>号推荐</a:t>
            </a:r>
            <a:endParaRPr lang="zh-CN" altLang="en-US" sz="2000" b="1" dirty="0">
              <a:solidFill>
                <a:srgbClr val="70AD47">
                  <a:lumMod val="75000"/>
                </a:srgbClr>
              </a:solidFill>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540000"/>
            <a:ext cx="9144000" cy="829945"/>
          </a:xfrm>
          <a:prstGeom prst="rect">
            <a:avLst/>
          </a:prstGeom>
        </p:spPr>
        <p:txBody>
          <a:bodyPr wrap="square">
            <a:spAutoFit/>
          </a:bodyPr>
          <a:p>
            <a:pPr marL="0" marR="0" lvl="0" indent="0" algn="ctr"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rPr>
              <a:t>完善的课程体系：大数据方向、人工智能方向。</a:t>
            </a:r>
            <a:endPar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endParaRPr>
          </a:p>
          <a:p>
            <a:pPr marL="0" marR="0" lvl="0" indent="0" algn="ctr"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rPr>
              <a:t>面向理论与实践，分为本科院校、专科院校、高职院校。</a:t>
            </a:r>
            <a:endPar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endParaRPr>
          </a:p>
        </p:txBody>
      </p:sp>
      <p:pic>
        <p:nvPicPr>
          <p:cNvPr id="21" name="图片 25"/>
          <p:cNvPicPr>
            <a:picLocks noChangeAspect="1"/>
          </p:cNvPicPr>
          <p:nvPr>
            <p:custDataLst>
              <p:tags r:id="rId1"/>
            </p:custDataLst>
          </p:nvPr>
        </p:nvPicPr>
        <p:blipFill>
          <a:blip r:embed="rId2"/>
          <a:srcRect l="9642" t="6147" r="5942" b="11282"/>
          <a:stretch>
            <a:fillRect/>
          </a:stretch>
        </p:blipFill>
        <p:spPr>
          <a:xfrm>
            <a:off x="72000" y="1800000"/>
            <a:ext cx="900000" cy="1186662"/>
          </a:xfrm>
          <a:prstGeom prst="rect">
            <a:avLst/>
          </a:prstGeom>
          <a:noFill/>
          <a:ln w="9525">
            <a:noFill/>
          </a:ln>
        </p:spPr>
      </p:pic>
      <p:pic>
        <p:nvPicPr>
          <p:cNvPr id="40" name="图片 24"/>
          <p:cNvPicPr>
            <a:picLocks noChangeAspect="1"/>
          </p:cNvPicPr>
          <p:nvPr>
            <p:custDataLst>
              <p:tags r:id="rId3"/>
            </p:custDataLst>
          </p:nvPr>
        </p:nvPicPr>
        <p:blipFill>
          <a:blip r:embed="rId4"/>
          <a:srcRect l="10621" t="5258" r="5763" b="9510"/>
          <a:stretch>
            <a:fillRect/>
          </a:stretch>
        </p:blipFill>
        <p:spPr>
          <a:xfrm>
            <a:off x="971550" y="1800225"/>
            <a:ext cx="899795" cy="1186815"/>
          </a:xfrm>
          <a:prstGeom prst="rect">
            <a:avLst/>
          </a:prstGeom>
          <a:noFill/>
          <a:ln w="9525">
            <a:noFill/>
          </a:ln>
        </p:spPr>
      </p:pic>
      <p:pic>
        <p:nvPicPr>
          <p:cNvPr id="42" name="图片 27"/>
          <p:cNvPicPr>
            <a:picLocks noChangeAspect="1"/>
          </p:cNvPicPr>
          <p:nvPr>
            <p:custDataLst>
              <p:tags r:id="rId5"/>
            </p:custDataLst>
          </p:nvPr>
        </p:nvPicPr>
        <p:blipFill>
          <a:blip r:embed="rId6"/>
          <a:srcRect l="6503" t="5235" r="4877" b="6415"/>
          <a:stretch>
            <a:fillRect/>
          </a:stretch>
        </p:blipFill>
        <p:spPr>
          <a:xfrm>
            <a:off x="1871345" y="1800225"/>
            <a:ext cx="899795" cy="1188085"/>
          </a:xfrm>
          <a:prstGeom prst="rect">
            <a:avLst/>
          </a:prstGeom>
          <a:noFill/>
          <a:ln w="9525">
            <a:noFill/>
          </a:ln>
        </p:spPr>
      </p:pic>
      <p:pic>
        <p:nvPicPr>
          <p:cNvPr id="41" name="图片 26"/>
          <p:cNvPicPr>
            <a:picLocks noChangeAspect="1"/>
          </p:cNvPicPr>
          <p:nvPr>
            <p:custDataLst>
              <p:tags r:id="rId7"/>
            </p:custDataLst>
          </p:nvPr>
        </p:nvPicPr>
        <p:blipFill>
          <a:blip r:embed="rId8"/>
          <a:srcRect l="14017" t="4427" r="6003" b="8168"/>
          <a:stretch>
            <a:fillRect/>
          </a:stretch>
        </p:blipFill>
        <p:spPr>
          <a:xfrm>
            <a:off x="2771140" y="1800225"/>
            <a:ext cx="899795" cy="1187450"/>
          </a:xfrm>
          <a:prstGeom prst="rect">
            <a:avLst/>
          </a:prstGeom>
          <a:noFill/>
          <a:ln w="9525">
            <a:noFill/>
          </a:ln>
        </p:spPr>
      </p:pic>
      <p:pic>
        <p:nvPicPr>
          <p:cNvPr id="18" name="图片 28"/>
          <p:cNvPicPr>
            <a:picLocks noChangeAspect="1"/>
          </p:cNvPicPr>
          <p:nvPr>
            <p:custDataLst>
              <p:tags r:id="rId9"/>
            </p:custDataLst>
          </p:nvPr>
        </p:nvPicPr>
        <p:blipFill>
          <a:blip r:embed="rId10"/>
          <a:srcRect l="16529" t="8093" r="15319" b="11376"/>
          <a:stretch>
            <a:fillRect/>
          </a:stretch>
        </p:blipFill>
        <p:spPr>
          <a:xfrm>
            <a:off x="3670935" y="1800225"/>
            <a:ext cx="899795" cy="1188085"/>
          </a:xfrm>
          <a:prstGeom prst="rect">
            <a:avLst/>
          </a:prstGeom>
          <a:noFill/>
          <a:ln w="9525">
            <a:noFill/>
          </a:ln>
        </p:spPr>
      </p:pic>
      <p:pic>
        <p:nvPicPr>
          <p:cNvPr id="43" name="图片 42"/>
          <p:cNvPicPr>
            <a:picLocks noChangeAspect="1"/>
          </p:cNvPicPr>
          <p:nvPr>
            <p:custDataLst>
              <p:tags r:id="rId11"/>
            </p:custDataLst>
          </p:nvPr>
        </p:nvPicPr>
        <p:blipFill>
          <a:blip r:embed="rId12"/>
          <a:srcRect l="13172" t="4668" r="4380" b="8970"/>
          <a:stretch>
            <a:fillRect/>
          </a:stretch>
        </p:blipFill>
        <p:spPr>
          <a:xfrm>
            <a:off x="5470525" y="1800225"/>
            <a:ext cx="899795" cy="1186815"/>
          </a:xfrm>
          <a:prstGeom prst="rect">
            <a:avLst/>
          </a:prstGeom>
          <a:noFill/>
          <a:ln w="9525">
            <a:noFill/>
          </a:ln>
        </p:spPr>
      </p:pic>
      <p:pic>
        <p:nvPicPr>
          <p:cNvPr id="45" name="图片 44" descr="大数据数学基础"/>
          <p:cNvPicPr>
            <a:picLocks noChangeAspect="1"/>
          </p:cNvPicPr>
          <p:nvPr>
            <p:custDataLst>
              <p:tags r:id="rId13"/>
            </p:custDataLst>
          </p:nvPr>
        </p:nvPicPr>
        <p:blipFill>
          <a:blip r:embed="rId14"/>
          <a:srcRect l="14167" t="4922" r="7279" b="10386"/>
          <a:stretch>
            <a:fillRect/>
          </a:stretch>
        </p:blipFill>
        <p:spPr>
          <a:xfrm>
            <a:off x="7270115" y="1800225"/>
            <a:ext cx="899795" cy="1188085"/>
          </a:xfrm>
          <a:prstGeom prst="rect">
            <a:avLst/>
          </a:prstGeom>
        </p:spPr>
      </p:pic>
      <p:pic>
        <p:nvPicPr>
          <p:cNvPr id="20" name="图片 19" descr="虚拟化与容器"/>
          <p:cNvPicPr>
            <a:picLocks noChangeAspect="1"/>
          </p:cNvPicPr>
          <p:nvPr>
            <p:custDataLst>
              <p:tags r:id="rId15"/>
            </p:custDataLst>
          </p:nvPr>
        </p:nvPicPr>
        <p:blipFill>
          <a:blip r:embed="rId16"/>
          <a:srcRect l="12282" t="12640" r="9452" b="19135"/>
          <a:stretch>
            <a:fillRect/>
          </a:stretch>
        </p:blipFill>
        <p:spPr>
          <a:xfrm>
            <a:off x="6370320" y="1800225"/>
            <a:ext cx="899795" cy="1186180"/>
          </a:xfrm>
          <a:prstGeom prst="rect">
            <a:avLst/>
          </a:prstGeom>
        </p:spPr>
      </p:pic>
      <p:pic>
        <p:nvPicPr>
          <p:cNvPr id="46" name="图片 45" descr="Python程序设计"/>
          <p:cNvPicPr>
            <a:picLocks noChangeAspect="1"/>
          </p:cNvPicPr>
          <p:nvPr>
            <p:custDataLst>
              <p:tags r:id="rId17"/>
            </p:custDataLst>
          </p:nvPr>
        </p:nvPicPr>
        <p:blipFill>
          <a:blip r:embed="rId18"/>
          <a:srcRect l="14939" t="4388" r="5980" b="9356"/>
          <a:stretch>
            <a:fillRect/>
          </a:stretch>
        </p:blipFill>
        <p:spPr>
          <a:xfrm>
            <a:off x="8169910" y="1799590"/>
            <a:ext cx="899795" cy="1186815"/>
          </a:xfrm>
          <a:prstGeom prst="rect">
            <a:avLst/>
          </a:prstGeom>
        </p:spPr>
      </p:pic>
      <p:pic>
        <p:nvPicPr>
          <p:cNvPr id="47" name="图片 46" descr="效果图2"/>
          <p:cNvPicPr>
            <a:picLocks noChangeAspect="1"/>
          </p:cNvPicPr>
          <p:nvPr>
            <p:custDataLst>
              <p:tags r:id="rId19"/>
            </p:custDataLst>
          </p:nvPr>
        </p:nvPicPr>
        <p:blipFill>
          <a:blip r:embed="rId20"/>
          <a:srcRect l="21773" t="6671" r="18315" b="6294"/>
          <a:stretch>
            <a:fillRect/>
          </a:stretch>
        </p:blipFill>
        <p:spPr>
          <a:xfrm>
            <a:off x="4570730" y="1800225"/>
            <a:ext cx="899795" cy="1186815"/>
          </a:xfrm>
          <a:prstGeom prst="rect">
            <a:avLst/>
          </a:prstGeom>
        </p:spPr>
      </p:pic>
      <p:pic>
        <p:nvPicPr>
          <p:cNvPr id="22" name="图片 13"/>
          <p:cNvPicPr>
            <a:picLocks noChangeAspect="1"/>
          </p:cNvPicPr>
          <p:nvPr>
            <p:custDataLst>
              <p:tags r:id="rId21"/>
            </p:custDataLst>
          </p:nvPr>
        </p:nvPicPr>
        <p:blipFill>
          <a:blip r:embed="rId22"/>
          <a:srcRect l="7454" t="4003" r="3474" b="7635"/>
          <a:stretch>
            <a:fillRect/>
          </a:stretch>
        </p:blipFill>
        <p:spPr>
          <a:xfrm>
            <a:off x="1584000" y="3241040"/>
            <a:ext cx="899795" cy="1186815"/>
          </a:xfrm>
          <a:prstGeom prst="rect">
            <a:avLst/>
          </a:prstGeom>
          <a:noFill/>
          <a:ln w="9525">
            <a:noFill/>
          </a:ln>
        </p:spPr>
      </p:pic>
      <p:pic>
        <p:nvPicPr>
          <p:cNvPr id="23" name="图片 14"/>
          <p:cNvPicPr>
            <a:picLocks noChangeAspect="1"/>
          </p:cNvPicPr>
          <p:nvPr>
            <p:custDataLst>
              <p:tags r:id="rId23"/>
            </p:custDataLst>
          </p:nvPr>
        </p:nvPicPr>
        <p:blipFill>
          <a:blip r:embed="rId24"/>
          <a:srcRect l="7215" t="3384" r="3083" b="8279"/>
          <a:stretch>
            <a:fillRect/>
          </a:stretch>
        </p:blipFill>
        <p:spPr>
          <a:xfrm>
            <a:off x="144000" y="3240000"/>
            <a:ext cx="899795" cy="1188085"/>
          </a:xfrm>
          <a:prstGeom prst="rect">
            <a:avLst/>
          </a:prstGeom>
          <a:noFill/>
          <a:ln w="9525">
            <a:noFill/>
          </a:ln>
        </p:spPr>
      </p:pic>
      <p:pic>
        <p:nvPicPr>
          <p:cNvPr id="24" name="图片 16"/>
          <p:cNvPicPr>
            <a:picLocks noChangeAspect="1"/>
          </p:cNvPicPr>
          <p:nvPr>
            <p:custDataLst>
              <p:tags r:id="rId25"/>
            </p:custDataLst>
          </p:nvPr>
        </p:nvPicPr>
        <p:blipFill>
          <a:blip r:embed="rId26"/>
          <a:srcRect l="9548" t="3707" r="3374" b="8649"/>
          <a:stretch>
            <a:fillRect/>
          </a:stretch>
        </p:blipFill>
        <p:spPr>
          <a:xfrm>
            <a:off x="3744000" y="3241040"/>
            <a:ext cx="899795" cy="1186815"/>
          </a:xfrm>
          <a:prstGeom prst="rect">
            <a:avLst/>
          </a:prstGeom>
          <a:noFill/>
          <a:ln w="9525">
            <a:noFill/>
          </a:ln>
        </p:spPr>
      </p:pic>
      <p:pic>
        <p:nvPicPr>
          <p:cNvPr id="25" name="图片 17"/>
          <p:cNvPicPr>
            <a:picLocks noChangeAspect="1"/>
          </p:cNvPicPr>
          <p:nvPr>
            <p:custDataLst>
              <p:tags r:id="rId27"/>
            </p:custDataLst>
          </p:nvPr>
        </p:nvPicPr>
        <p:blipFill>
          <a:blip r:embed="rId28"/>
          <a:srcRect l="6674" t="4129" r="3337" b="9074"/>
          <a:stretch>
            <a:fillRect/>
          </a:stretch>
        </p:blipFill>
        <p:spPr>
          <a:xfrm>
            <a:off x="5904000" y="3239770"/>
            <a:ext cx="899795" cy="1187450"/>
          </a:xfrm>
          <a:prstGeom prst="rect">
            <a:avLst/>
          </a:prstGeom>
          <a:noFill/>
          <a:ln w="9525">
            <a:noFill/>
          </a:ln>
        </p:spPr>
      </p:pic>
      <p:pic>
        <p:nvPicPr>
          <p:cNvPr id="26" name="图片 18"/>
          <p:cNvPicPr>
            <a:picLocks noChangeAspect="1"/>
          </p:cNvPicPr>
          <p:nvPr>
            <p:custDataLst>
              <p:tags r:id="rId29"/>
            </p:custDataLst>
          </p:nvPr>
        </p:nvPicPr>
        <p:blipFill>
          <a:blip r:embed="rId30"/>
          <a:srcRect l="6429" t="2819" r="3849" b="8458"/>
          <a:stretch>
            <a:fillRect/>
          </a:stretch>
        </p:blipFill>
        <p:spPr>
          <a:xfrm>
            <a:off x="3024000" y="3241040"/>
            <a:ext cx="899795" cy="1186815"/>
          </a:xfrm>
          <a:prstGeom prst="rect">
            <a:avLst/>
          </a:prstGeom>
          <a:noFill/>
          <a:ln w="9525">
            <a:noFill/>
          </a:ln>
        </p:spPr>
      </p:pic>
      <p:pic>
        <p:nvPicPr>
          <p:cNvPr id="36" name="图片 19"/>
          <p:cNvPicPr>
            <a:picLocks noChangeAspect="1"/>
          </p:cNvPicPr>
          <p:nvPr>
            <p:custDataLst>
              <p:tags r:id="rId31"/>
            </p:custDataLst>
          </p:nvPr>
        </p:nvPicPr>
        <p:blipFill>
          <a:blip r:embed="rId32"/>
          <a:srcRect l="9735" t="4125" r="5146" b="9017"/>
          <a:stretch>
            <a:fillRect/>
          </a:stretch>
        </p:blipFill>
        <p:spPr>
          <a:xfrm>
            <a:off x="2304000" y="3241040"/>
            <a:ext cx="899795" cy="1186815"/>
          </a:xfrm>
          <a:prstGeom prst="rect">
            <a:avLst/>
          </a:prstGeom>
          <a:noFill/>
          <a:ln w="9525">
            <a:noFill/>
          </a:ln>
        </p:spPr>
      </p:pic>
      <p:pic>
        <p:nvPicPr>
          <p:cNvPr id="38" name="图片 20"/>
          <p:cNvPicPr>
            <a:picLocks noChangeAspect="1"/>
          </p:cNvPicPr>
          <p:nvPr>
            <p:custDataLst>
              <p:tags r:id="rId33"/>
            </p:custDataLst>
          </p:nvPr>
        </p:nvPicPr>
        <p:blipFill>
          <a:blip r:embed="rId34"/>
          <a:srcRect l="12844" t="4263" r="7343" b="6221"/>
          <a:stretch>
            <a:fillRect/>
          </a:stretch>
        </p:blipFill>
        <p:spPr>
          <a:xfrm>
            <a:off x="4464000" y="3241040"/>
            <a:ext cx="899795" cy="1186815"/>
          </a:xfrm>
          <a:prstGeom prst="rect">
            <a:avLst/>
          </a:prstGeom>
          <a:noFill/>
          <a:ln w="9525">
            <a:noFill/>
          </a:ln>
        </p:spPr>
      </p:pic>
      <p:pic>
        <p:nvPicPr>
          <p:cNvPr id="39" name="图片 21"/>
          <p:cNvPicPr>
            <a:picLocks noChangeAspect="1"/>
          </p:cNvPicPr>
          <p:nvPr>
            <p:custDataLst>
              <p:tags r:id="rId35"/>
            </p:custDataLst>
          </p:nvPr>
        </p:nvPicPr>
        <p:blipFill>
          <a:blip r:embed="rId36"/>
          <a:srcRect l="10652" t="4972" r="5109" b="9628"/>
          <a:stretch>
            <a:fillRect/>
          </a:stretch>
        </p:blipFill>
        <p:spPr>
          <a:xfrm>
            <a:off x="8064000" y="3241675"/>
            <a:ext cx="899795" cy="1186815"/>
          </a:xfrm>
          <a:prstGeom prst="rect">
            <a:avLst/>
          </a:prstGeom>
          <a:noFill/>
          <a:ln w="9525">
            <a:noFill/>
          </a:ln>
        </p:spPr>
      </p:pic>
      <p:pic>
        <p:nvPicPr>
          <p:cNvPr id="48" name="图片 47" descr="人工智能概论"/>
          <p:cNvPicPr>
            <a:picLocks noChangeAspect="1"/>
          </p:cNvPicPr>
          <p:nvPr>
            <p:custDataLst>
              <p:tags r:id="rId37"/>
            </p:custDataLst>
          </p:nvPr>
        </p:nvPicPr>
        <p:blipFill>
          <a:blip r:embed="rId38"/>
          <a:srcRect l="10007" t="4498" r="4123" b="9022"/>
          <a:stretch>
            <a:fillRect/>
          </a:stretch>
        </p:blipFill>
        <p:spPr>
          <a:xfrm>
            <a:off x="6624000" y="3241040"/>
            <a:ext cx="899795" cy="1187450"/>
          </a:xfrm>
          <a:prstGeom prst="rect">
            <a:avLst/>
          </a:prstGeom>
        </p:spPr>
      </p:pic>
      <p:pic>
        <p:nvPicPr>
          <p:cNvPr id="49" name="图片 48" descr="云计算实战"/>
          <p:cNvPicPr>
            <a:picLocks noChangeAspect="1"/>
          </p:cNvPicPr>
          <p:nvPr>
            <p:custDataLst>
              <p:tags r:id="rId39"/>
            </p:custDataLst>
          </p:nvPr>
        </p:nvPicPr>
        <p:blipFill>
          <a:blip r:embed="rId40"/>
          <a:srcRect l="10330" t="4824" r="3102" b="8935"/>
          <a:stretch>
            <a:fillRect/>
          </a:stretch>
        </p:blipFill>
        <p:spPr>
          <a:xfrm>
            <a:off x="864000" y="3240405"/>
            <a:ext cx="899795" cy="1187450"/>
          </a:xfrm>
          <a:prstGeom prst="rect">
            <a:avLst/>
          </a:prstGeom>
        </p:spPr>
      </p:pic>
      <p:pic>
        <p:nvPicPr>
          <p:cNvPr id="50" name="图片 49" descr="R语言】"/>
          <p:cNvPicPr>
            <a:picLocks noChangeAspect="1"/>
          </p:cNvPicPr>
          <p:nvPr>
            <p:custDataLst>
              <p:tags r:id="rId41"/>
            </p:custDataLst>
          </p:nvPr>
        </p:nvPicPr>
        <p:blipFill>
          <a:blip r:embed="rId42"/>
          <a:srcRect l="10586" t="4801" r="5840" b="10601"/>
          <a:stretch>
            <a:fillRect/>
          </a:stretch>
        </p:blipFill>
        <p:spPr>
          <a:xfrm>
            <a:off x="5184000" y="3241040"/>
            <a:ext cx="899795" cy="1186815"/>
          </a:xfrm>
          <a:prstGeom prst="rect">
            <a:avLst/>
          </a:prstGeom>
        </p:spPr>
      </p:pic>
      <p:pic>
        <p:nvPicPr>
          <p:cNvPr id="55" name="图片 54" descr="人工智能应用开发"/>
          <p:cNvPicPr>
            <a:picLocks noChangeAspect="1"/>
          </p:cNvPicPr>
          <p:nvPr/>
        </p:nvPicPr>
        <p:blipFill>
          <a:blip r:embed="rId43"/>
          <a:srcRect l="9613" t="5200" r="5065" b="10376"/>
          <a:stretch>
            <a:fillRect/>
          </a:stretch>
        </p:blipFill>
        <p:spPr>
          <a:xfrm>
            <a:off x="7344000" y="3239770"/>
            <a:ext cx="899795" cy="1188085"/>
          </a:xfrm>
          <a:prstGeom prst="rect">
            <a:avLst/>
          </a:prstGeom>
        </p:spPr>
      </p:pic>
      <p:pic>
        <p:nvPicPr>
          <p:cNvPr id="56" name="图片 55" descr="人工智能导论"/>
          <p:cNvPicPr>
            <a:picLocks noChangeAspect="1"/>
          </p:cNvPicPr>
          <p:nvPr/>
        </p:nvPicPr>
        <p:blipFill>
          <a:blip r:embed="rId44"/>
          <a:srcRect l="12569" t="4947" r="4344" b="10617"/>
          <a:stretch>
            <a:fillRect/>
          </a:stretch>
        </p:blipFill>
        <p:spPr>
          <a:xfrm>
            <a:off x="144000" y="4680000"/>
            <a:ext cx="899795" cy="1186815"/>
          </a:xfrm>
          <a:prstGeom prst="rect">
            <a:avLst/>
          </a:prstGeom>
        </p:spPr>
      </p:pic>
      <p:pic>
        <p:nvPicPr>
          <p:cNvPr id="68" name="图片 67" descr="智能系统"/>
          <p:cNvPicPr>
            <a:picLocks noChangeAspect="1"/>
          </p:cNvPicPr>
          <p:nvPr/>
        </p:nvPicPr>
        <p:blipFill>
          <a:blip r:embed="rId45"/>
          <a:srcRect l="14175" t="4474" r="4036" b="9635"/>
          <a:stretch>
            <a:fillRect/>
          </a:stretch>
        </p:blipFill>
        <p:spPr>
          <a:xfrm>
            <a:off x="6948000" y="4678045"/>
            <a:ext cx="899795" cy="1187450"/>
          </a:xfrm>
          <a:prstGeom prst="rect">
            <a:avLst/>
          </a:prstGeom>
        </p:spPr>
      </p:pic>
      <p:pic>
        <p:nvPicPr>
          <p:cNvPr id="57" name="图片 56" descr="机器学习和深度学习"/>
          <p:cNvPicPr>
            <a:picLocks noChangeAspect="1"/>
          </p:cNvPicPr>
          <p:nvPr/>
        </p:nvPicPr>
        <p:blipFill>
          <a:blip r:embed="rId46"/>
          <a:srcRect l="14839" t="5829" r="7596" b="10367"/>
          <a:stretch>
            <a:fillRect/>
          </a:stretch>
        </p:blipFill>
        <p:spPr>
          <a:xfrm>
            <a:off x="3060000" y="4680585"/>
            <a:ext cx="899795" cy="1186815"/>
          </a:xfrm>
          <a:prstGeom prst="rect">
            <a:avLst/>
          </a:prstGeom>
        </p:spPr>
      </p:pic>
      <p:pic>
        <p:nvPicPr>
          <p:cNvPr id="58" name="图片 57" descr="自然语言处理"/>
          <p:cNvPicPr>
            <a:picLocks noChangeAspect="1"/>
          </p:cNvPicPr>
          <p:nvPr/>
        </p:nvPicPr>
        <p:blipFill>
          <a:blip r:embed="rId47"/>
          <a:srcRect l="14875" t="5318" r="6908" b="10393"/>
          <a:stretch>
            <a:fillRect/>
          </a:stretch>
        </p:blipFill>
        <p:spPr>
          <a:xfrm>
            <a:off x="4032000" y="4679950"/>
            <a:ext cx="899795" cy="1186180"/>
          </a:xfrm>
          <a:prstGeom prst="rect">
            <a:avLst/>
          </a:prstGeom>
        </p:spPr>
      </p:pic>
      <p:pic>
        <p:nvPicPr>
          <p:cNvPr id="61" name="图片 60" descr="知识表示与处理"/>
          <p:cNvPicPr>
            <a:picLocks noChangeAspect="1"/>
          </p:cNvPicPr>
          <p:nvPr/>
        </p:nvPicPr>
        <p:blipFill>
          <a:blip r:embed="rId48"/>
          <a:srcRect l="15951" t="5695" r="8134" b="10646"/>
          <a:stretch>
            <a:fillRect/>
          </a:stretch>
        </p:blipFill>
        <p:spPr>
          <a:xfrm>
            <a:off x="5004000" y="4680585"/>
            <a:ext cx="899795" cy="1186815"/>
          </a:xfrm>
          <a:prstGeom prst="rect">
            <a:avLst/>
          </a:prstGeom>
        </p:spPr>
      </p:pic>
      <p:pic>
        <p:nvPicPr>
          <p:cNvPr id="62" name="图片 61" descr="人工智能未来工程"/>
          <p:cNvPicPr>
            <a:picLocks noChangeAspect="1"/>
          </p:cNvPicPr>
          <p:nvPr/>
        </p:nvPicPr>
        <p:blipFill>
          <a:blip r:embed="rId49"/>
          <a:srcRect l="15130" t="5535" r="6443" b="10822"/>
          <a:stretch>
            <a:fillRect/>
          </a:stretch>
        </p:blipFill>
        <p:spPr>
          <a:xfrm>
            <a:off x="7920000" y="4679315"/>
            <a:ext cx="899795" cy="1186815"/>
          </a:xfrm>
          <a:prstGeom prst="rect">
            <a:avLst/>
          </a:prstGeom>
        </p:spPr>
      </p:pic>
      <p:pic>
        <p:nvPicPr>
          <p:cNvPr id="44" name="图片 43" descr="TensorFlow程序设计"/>
          <p:cNvPicPr>
            <a:picLocks noChangeAspect="1"/>
          </p:cNvPicPr>
          <p:nvPr>
            <p:custDataLst>
              <p:tags r:id="rId50"/>
            </p:custDataLst>
          </p:nvPr>
        </p:nvPicPr>
        <p:blipFill>
          <a:blip r:embed="rId51"/>
          <a:srcRect l="12894" t="5672" r="6635" b="10000"/>
          <a:stretch>
            <a:fillRect/>
          </a:stretch>
        </p:blipFill>
        <p:spPr>
          <a:xfrm>
            <a:off x="2088000" y="4679315"/>
            <a:ext cx="899795" cy="1186815"/>
          </a:xfrm>
          <a:prstGeom prst="rect">
            <a:avLst/>
          </a:prstGeom>
        </p:spPr>
      </p:pic>
      <p:pic>
        <p:nvPicPr>
          <p:cNvPr id="63" name="图片 62" descr="模式识别"/>
          <p:cNvPicPr>
            <a:picLocks noChangeAspect="1"/>
          </p:cNvPicPr>
          <p:nvPr/>
        </p:nvPicPr>
        <p:blipFill>
          <a:blip r:embed="rId52"/>
          <a:srcRect l="15065" t="5653" r="5714" b="9840"/>
          <a:stretch>
            <a:fillRect/>
          </a:stretch>
        </p:blipFill>
        <p:spPr>
          <a:xfrm>
            <a:off x="5976000" y="4678045"/>
            <a:ext cx="899795" cy="1187450"/>
          </a:xfrm>
          <a:prstGeom prst="rect">
            <a:avLst/>
          </a:prstGeom>
        </p:spPr>
      </p:pic>
      <p:pic>
        <p:nvPicPr>
          <p:cNvPr id="54" name="图片 53" descr="人工智能数据基础2"/>
          <p:cNvPicPr>
            <a:picLocks noChangeAspect="1"/>
          </p:cNvPicPr>
          <p:nvPr>
            <p:custDataLst>
              <p:tags r:id="rId53"/>
            </p:custDataLst>
          </p:nvPr>
        </p:nvPicPr>
        <p:blipFill>
          <a:blip r:embed="rId54"/>
          <a:srcRect l="14516" t="5334" r="6123" b="9573"/>
          <a:stretch>
            <a:fillRect/>
          </a:stretch>
        </p:blipFill>
        <p:spPr>
          <a:xfrm>
            <a:off x="1116000" y="4679315"/>
            <a:ext cx="899795" cy="1186180"/>
          </a:xfrm>
          <a:prstGeom prst="rect">
            <a:avLst/>
          </a:prstGeom>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smtClean="0">
                <a:solidFill>
                  <a:schemeClr val="bg1"/>
                </a:solidFill>
              </a:rPr>
              <a:t>感谢聆听</a:t>
            </a:r>
            <a:endParaRPr lang="zh-CN" altLang="en-US" sz="7200" spc="600"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4086329" cy="415498"/>
          </a:xfrm>
          <a:prstGeom prst="rect">
            <a:avLst/>
          </a:prstGeom>
          <a:noFill/>
        </p:spPr>
        <p:txBody>
          <a:bodyPr wrap="square" rtlCol="0">
            <a:spAutoFit/>
          </a:bodyPr>
          <a:lstStyle/>
          <a:p>
            <a:r>
              <a:rPr lang="en-US" sz="2100" b="1" spc="225" dirty="0" smtClean="0">
                <a:solidFill>
                  <a:prstClr val="white"/>
                </a:solidFill>
              </a:rPr>
              <a:t>1</a:t>
            </a:r>
            <a:r>
              <a:rPr sz="2100" b="1" spc="225" dirty="0" smtClean="0">
                <a:solidFill>
                  <a:prstClr val="white"/>
                </a:solidFill>
              </a:rPr>
              <a:t>.1 </a:t>
            </a:r>
            <a:r>
              <a:rPr lang="zh-CN" altLang="en-US" sz="2100" b="1" spc="225" dirty="0" smtClean="0">
                <a:solidFill>
                  <a:prstClr val="white"/>
                </a:solidFill>
              </a:rPr>
              <a:t>数据</a:t>
            </a:r>
            <a:r>
              <a:rPr lang="zh-CN" altLang="en-US" sz="2100" b="1" spc="225" dirty="0">
                <a:solidFill>
                  <a:prstClr val="white"/>
                </a:solidFill>
              </a:rPr>
              <a:t>标注的起源与发展</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a:t>
            </a:r>
            <a:r>
              <a:rPr lang="zh-CN" altLang="en-US" sz="1355" dirty="0">
                <a:solidFill>
                  <a:prstClr val="white"/>
                </a:solidFill>
              </a:rPr>
              <a:t>一</a:t>
            </a:r>
            <a:r>
              <a:rPr lang="zh-CN" altLang="en-US" sz="1355" dirty="0" smtClean="0">
                <a:solidFill>
                  <a:prstClr val="white"/>
                </a:solidFill>
              </a:rPr>
              <a:t>章  数据标注概述</a:t>
            </a:r>
            <a:endParaRPr lang="zh-CN" altLang="en-US" sz="1355" dirty="0" smtClean="0">
              <a:solidFill>
                <a:prstClr val="white"/>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8886" y="787134"/>
            <a:ext cx="8305256" cy="5284301"/>
          </a:xfrm>
          <a:prstGeom prst="rect">
            <a:avLst/>
          </a:prstGeom>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3915410" cy="414020"/>
          </a:xfrm>
          <a:prstGeom prst="rect">
            <a:avLst/>
          </a:prstGeom>
          <a:noFill/>
        </p:spPr>
        <p:txBody>
          <a:bodyPr wrap="square" rtlCol="0">
            <a:spAutoFit/>
          </a:bodyPr>
          <a:lstStyle/>
          <a:p>
            <a:r>
              <a:rPr lang="en-US" sz="2100" b="1" spc="225" dirty="0" smtClean="0">
                <a:solidFill>
                  <a:prstClr val="white"/>
                </a:solidFill>
                <a:sym typeface="+mn-ea"/>
              </a:rPr>
              <a:t>1</a:t>
            </a:r>
            <a:r>
              <a:rPr sz="2100" b="1" spc="225" dirty="0" smtClean="0">
                <a:solidFill>
                  <a:prstClr val="white"/>
                </a:solidFill>
                <a:sym typeface="+mn-ea"/>
              </a:rPr>
              <a:t>.1 </a:t>
            </a:r>
            <a:r>
              <a:rPr lang="zh-CN" altLang="en-US" sz="2100" b="1" spc="225" dirty="0" smtClean="0">
                <a:solidFill>
                  <a:prstClr val="white"/>
                </a:solidFill>
                <a:sym typeface="+mn-ea"/>
              </a:rPr>
              <a:t>数据</a:t>
            </a:r>
            <a:r>
              <a:rPr lang="zh-CN" altLang="en-US" sz="2100" b="1" spc="225" dirty="0">
                <a:solidFill>
                  <a:prstClr val="white"/>
                </a:solidFill>
                <a:sym typeface="+mn-ea"/>
              </a:rPr>
              <a:t>标注的起源与发展</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第一章  数据标注概述</a:t>
            </a:r>
            <a:endParaRPr lang="zh-CN" altLang="en-US" sz="1355" dirty="0" smtClean="0">
              <a:solidFill>
                <a:prstClr val="white"/>
              </a:solidFill>
            </a:endParaRPr>
          </a:p>
        </p:txBody>
      </p:sp>
      <p:sp>
        <p:nvSpPr>
          <p:cNvPr id="8" name="文本占位符 7"/>
          <p:cNvSpPr>
            <a:spLocks noGrp="1"/>
          </p:cNvSpPr>
          <p:nvPr>
            <p:ph type="body" sz="quarter" idx="13"/>
          </p:nvPr>
        </p:nvSpPr>
        <p:spPr>
          <a:xfrm>
            <a:off x="478896" y="1339034"/>
            <a:ext cx="8185830" cy="1012372"/>
          </a:xfrm>
        </p:spPr>
        <p:txBody>
          <a:bodyPr>
            <a:normAutofit/>
          </a:bodyPr>
          <a:lstStyle/>
          <a:p>
            <a:pPr>
              <a:lnSpc>
                <a:spcPct val="120000"/>
              </a:lnSpc>
              <a:spcBef>
                <a:spcPts val="1000"/>
              </a:spcBef>
              <a:spcAft>
                <a:spcPts val="0"/>
              </a:spcAft>
            </a:pPr>
            <a:r>
              <a:rPr lang="en-US" altLang="zh-CN" sz="1800" b="0" dirty="0" smtClean="0">
                <a:solidFill>
                  <a:schemeClr val="tx1">
                    <a:lumMod val="75000"/>
                    <a:lumOff val="25000"/>
                  </a:schemeClr>
                </a:solidFill>
              </a:rPr>
              <a:t>        </a:t>
            </a:r>
            <a:r>
              <a:rPr lang="zh-CN" altLang="en-US" sz="1800" b="0" dirty="0" smtClean="0">
                <a:solidFill>
                  <a:schemeClr val="tx1">
                    <a:lumMod val="75000"/>
                    <a:lumOff val="25000"/>
                  </a:schemeClr>
                </a:solidFill>
              </a:rPr>
              <a:t>数据</a:t>
            </a:r>
            <a:r>
              <a:rPr lang="zh-CN" altLang="en-US" sz="1800" b="0" dirty="0">
                <a:solidFill>
                  <a:schemeClr val="tx1">
                    <a:lumMod val="75000"/>
                    <a:lumOff val="25000"/>
                  </a:schemeClr>
                </a:solidFill>
              </a:rPr>
              <a:t>标注即通过分类、画框、标注、注释等，对图片、语音、文本等数据进行处理，标记对象的特征，以作为机器学习基础素材的过程。</a:t>
            </a:r>
            <a:endParaRPr lang="zh-CN" altLang="en-US" sz="1800" b="0" dirty="0">
              <a:solidFill>
                <a:schemeClr val="tx1">
                  <a:lumMod val="75000"/>
                  <a:lumOff val="25000"/>
                </a:schemeClr>
              </a:solidFill>
            </a:endParaRPr>
          </a:p>
        </p:txBody>
      </p:sp>
      <p:sp>
        <p:nvSpPr>
          <p:cNvPr id="3" name="矩形 2"/>
          <p:cNvSpPr/>
          <p:nvPr/>
        </p:nvSpPr>
        <p:spPr>
          <a:xfrm>
            <a:off x="3658514" y="5271021"/>
            <a:ext cx="2011680" cy="368300"/>
          </a:xfrm>
          <a:prstGeom prst="rect">
            <a:avLst/>
          </a:prstGeom>
        </p:spPr>
        <p:txBody>
          <a:bodyPr wrap="none">
            <a:spAutoFit/>
          </a:bodyPr>
          <a:lstStyle/>
          <a:p>
            <a:r>
              <a:rPr lang="zh-CN" altLang="en-US" dirty="0" smtClean="0">
                <a:solidFill>
                  <a:schemeClr val="tx1">
                    <a:lumMod val="75000"/>
                    <a:lumOff val="25000"/>
                  </a:schemeClr>
                </a:solidFill>
              </a:rPr>
              <a:t>“</a:t>
            </a:r>
            <a:r>
              <a:rPr lang="zh-CN" altLang="en-US" dirty="0">
                <a:solidFill>
                  <a:schemeClr val="tx1">
                    <a:lumMod val="75000"/>
                    <a:lumOff val="25000"/>
                  </a:schemeClr>
                </a:solidFill>
              </a:rPr>
              <a:t>这是一辆汽车</a:t>
            </a:r>
            <a:r>
              <a:rPr lang="zh-CN" altLang="en-US" dirty="0" smtClean="0">
                <a:solidFill>
                  <a:schemeClr val="tx1">
                    <a:lumMod val="75000"/>
                    <a:lumOff val="25000"/>
                  </a:schemeClr>
                </a:solidFill>
              </a:rPr>
              <a:t>”</a:t>
            </a:r>
            <a:endParaRPr lang="zh-CN" altLang="en-US" dirty="0" smtClean="0">
              <a:solidFill>
                <a:schemeClr val="tx1">
                  <a:lumMod val="75000"/>
                  <a:lumOff val="25000"/>
                </a:schemeClr>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61314" y="2351314"/>
            <a:ext cx="4320645" cy="2705099"/>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676" y="2582635"/>
            <a:ext cx="3557746" cy="2242458"/>
          </a:xfrm>
          <a:prstGeom prst="rect">
            <a:avLst/>
          </a:prstGeom>
        </p:spPr>
      </p:pic>
      <p:sp>
        <p:nvSpPr>
          <p:cNvPr id="2" name="文本占位符 5"/>
          <p:cNvSpPr>
            <a:spLocks noGrp="1"/>
          </p:cNvSpPr>
          <p:nvPr/>
        </p:nvSpPr>
        <p:spPr>
          <a:xfrm>
            <a:off x="392113" y="799518"/>
            <a:ext cx="7200000" cy="5400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t>1</a:t>
            </a:r>
            <a:r>
              <a:rPr lang="zh-CN" altLang="en-US" sz="2000" dirty="0"/>
              <a:t>.</a:t>
            </a:r>
            <a:r>
              <a:rPr lang="en-US" altLang="zh-CN" sz="2000" dirty="0"/>
              <a:t>1</a:t>
            </a:r>
            <a:r>
              <a:rPr lang="zh-CN" altLang="en-US" sz="2000" dirty="0"/>
              <a:t>.1 什么是数据标注</a:t>
            </a:r>
            <a:endParaRPr lang="zh-CN" altLang="en-US" sz="2000"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3769360" cy="414020"/>
          </a:xfrm>
          <a:prstGeom prst="rect">
            <a:avLst/>
          </a:prstGeom>
          <a:noFill/>
        </p:spPr>
        <p:txBody>
          <a:bodyPr wrap="square" rtlCol="0">
            <a:spAutoFit/>
          </a:bodyPr>
          <a:lstStyle/>
          <a:p>
            <a:r>
              <a:rPr lang="en-US" sz="2100" b="1" spc="225" dirty="0" smtClean="0">
                <a:solidFill>
                  <a:prstClr val="white"/>
                </a:solidFill>
                <a:sym typeface="+mn-ea"/>
              </a:rPr>
              <a:t>1</a:t>
            </a:r>
            <a:r>
              <a:rPr sz="2100" b="1" spc="225" dirty="0" smtClean="0">
                <a:solidFill>
                  <a:prstClr val="white"/>
                </a:solidFill>
                <a:sym typeface="+mn-ea"/>
              </a:rPr>
              <a:t>.1 </a:t>
            </a:r>
            <a:r>
              <a:rPr lang="zh-CN" altLang="en-US" sz="2100" b="1" spc="225" dirty="0" smtClean="0">
                <a:solidFill>
                  <a:prstClr val="white"/>
                </a:solidFill>
                <a:sym typeface="+mn-ea"/>
              </a:rPr>
              <a:t>数据</a:t>
            </a:r>
            <a:r>
              <a:rPr lang="zh-CN" altLang="en-US" sz="2100" b="1" spc="225" dirty="0">
                <a:solidFill>
                  <a:prstClr val="white"/>
                </a:solidFill>
                <a:sym typeface="+mn-ea"/>
              </a:rPr>
              <a:t>标注的起源与发展</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第一章  数据标注概述</a:t>
            </a:r>
            <a:endParaRPr lang="zh-CN" altLang="en-US" sz="1355" dirty="0" smtClean="0">
              <a:solidFill>
                <a:prstClr val="white"/>
              </a:solidFill>
            </a:endParaRPr>
          </a:p>
        </p:txBody>
      </p:sp>
      <p:sp>
        <p:nvSpPr>
          <p:cNvPr id="8" name="文本占位符 7"/>
          <p:cNvSpPr>
            <a:spLocks noGrp="1"/>
          </p:cNvSpPr>
          <p:nvPr>
            <p:ph type="body" sz="quarter" idx="13"/>
          </p:nvPr>
        </p:nvSpPr>
        <p:spPr>
          <a:xfrm>
            <a:off x="837429" y="5137211"/>
            <a:ext cx="7468166" cy="550121"/>
          </a:xfrm>
        </p:spPr>
        <p:txBody>
          <a:bodyPr>
            <a:normAutofit/>
          </a:bodyPr>
          <a:lstStyle/>
          <a:p>
            <a:pPr algn="ctr">
              <a:lnSpc>
                <a:spcPct val="150000"/>
              </a:lnSpc>
            </a:pPr>
            <a:r>
              <a:rPr lang="zh-CN" altLang="en-US" sz="1800" b="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正是</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人类像教育小孩一样培养了</a:t>
            </a:r>
            <a:r>
              <a:rPr lang="en-US" altLang="zh-CN"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AlphaGo</a:t>
            </a:r>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，才让其“学会”下棋。</a:t>
            </a:r>
            <a:endPar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7434" y="2056888"/>
            <a:ext cx="7628518" cy="3080657"/>
          </a:xfrm>
          <a:prstGeom prst="rect">
            <a:avLst/>
          </a:prstGeom>
        </p:spPr>
      </p:pic>
      <p:sp>
        <p:nvSpPr>
          <p:cNvPr id="3" name="矩形 2"/>
          <p:cNvSpPr/>
          <p:nvPr/>
        </p:nvSpPr>
        <p:spPr>
          <a:xfrm>
            <a:off x="757723" y="1513874"/>
            <a:ext cx="3476625" cy="368300"/>
          </a:xfrm>
          <a:prstGeom prst="rect">
            <a:avLst/>
          </a:prstGeom>
        </p:spPr>
        <p:txBody>
          <a:bodyPr wrap="none">
            <a:spAutoFit/>
          </a:bodyPr>
          <a:lstStyle/>
          <a:p>
            <a:pPr marL="285750" indent="-285750">
              <a:buFont typeface="Wingdings" panose="05000000000000000000" pitchFamily="2" charset="2"/>
              <a:buChar char="Ø"/>
            </a:pPr>
            <a:r>
              <a:rPr lang="zh-CN" altLang="zh-CN"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不同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AlphaGo</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版本的棋力比较</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占位符 5"/>
          <p:cNvSpPr>
            <a:spLocks noGrp="1"/>
          </p:cNvSpPr>
          <p:nvPr/>
        </p:nvSpPr>
        <p:spPr>
          <a:xfrm>
            <a:off x="392113" y="799518"/>
            <a:ext cx="7200000" cy="5400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t>1</a:t>
            </a:r>
            <a:r>
              <a:rPr lang="zh-CN" altLang="en-US" sz="2000" dirty="0"/>
              <a:t>.</a:t>
            </a:r>
            <a:r>
              <a:rPr lang="en-US" altLang="zh-CN" sz="2000" dirty="0"/>
              <a:t>1</a:t>
            </a:r>
            <a:r>
              <a:rPr lang="zh-CN" altLang="en-US" sz="2000" dirty="0"/>
              <a:t>.1 什么是数据标注</a:t>
            </a:r>
            <a:endParaRPr lang="zh-CN" altLang="en-US" sz="2000"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3729990" cy="414020"/>
          </a:xfrm>
          <a:prstGeom prst="rect">
            <a:avLst/>
          </a:prstGeom>
          <a:noFill/>
        </p:spPr>
        <p:txBody>
          <a:bodyPr wrap="square" rtlCol="0">
            <a:spAutoFit/>
          </a:bodyPr>
          <a:lstStyle/>
          <a:p>
            <a:r>
              <a:rPr lang="en-US" sz="2100" b="1" spc="225" dirty="0" smtClean="0">
                <a:solidFill>
                  <a:prstClr val="white"/>
                </a:solidFill>
                <a:sym typeface="+mn-ea"/>
              </a:rPr>
              <a:t>1</a:t>
            </a:r>
            <a:r>
              <a:rPr sz="2100" b="1" spc="225" dirty="0" smtClean="0">
                <a:solidFill>
                  <a:prstClr val="white"/>
                </a:solidFill>
                <a:sym typeface="+mn-ea"/>
              </a:rPr>
              <a:t>.1 </a:t>
            </a:r>
            <a:r>
              <a:rPr lang="zh-CN" altLang="en-US" sz="2100" b="1" spc="225" dirty="0" smtClean="0">
                <a:solidFill>
                  <a:prstClr val="white"/>
                </a:solidFill>
                <a:sym typeface="+mn-ea"/>
              </a:rPr>
              <a:t>数据</a:t>
            </a:r>
            <a:r>
              <a:rPr lang="zh-CN" altLang="en-US" sz="2100" b="1" spc="225" dirty="0">
                <a:solidFill>
                  <a:prstClr val="white"/>
                </a:solidFill>
                <a:sym typeface="+mn-ea"/>
              </a:rPr>
              <a:t>标注的起源与发展</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第一章  数据标注概述</a:t>
            </a:r>
            <a:endParaRPr lang="zh-CN" altLang="en-US" sz="1355" dirty="0" smtClean="0">
              <a:solidFill>
                <a:prstClr val="white"/>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9553" y="2056252"/>
            <a:ext cx="6465087" cy="3701927"/>
          </a:xfrm>
          <a:prstGeom prst="rect">
            <a:avLst/>
          </a:prstGeom>
        </p:spPr>
      </p:pic>
      <p:sp>
        <p:nvSpPr>
          <p:cNvPr id="3" name="矩形 2"/>
          <p:cNvSpPr/>
          <p:nvPr/>
        </p:nvSpPr>
        <p:spPr>
          <a:xfrm>
            <a:off x="699303" y="1392589"/>
            <a:ext cx="1383030" cy="368300"/>
          </a:xfrm>
          <a:prstGeom prst="rect">
            <a:avLst/>
          </a:prstGeom>
        </p:spPr>
        <p:txBody>
          <a:bodyPr wrap="none">
            <a:spAutoFit/>
          </a:bodyPr>
          <a:lstStyle/>
          <a:p>
            <a:pPr marL="285750" indent="-285750">
              <a:buFont typeface="Wingdings" panose="05000000000000000000" pitchFamily="2" charset="2"/>
              <a:buChar char="Ø"/>
            </a:pPr>
            <a:r>
              <a:rPr lang="zh-CN" altLang="en-US" dirty="0" smtClean="0">
                <a:solidFill>
                  <a:schemeClr val="tx1">
                    <a:lumMod val="75000"/>
                    <a:lumOff val="25000"/>
                  </a:schemeClr>
                </a:solidFill>
              </a:rPr>
              <a:t>图像标注</a:t>
            </a:r>
            <a:endParaRPr lang="zh-CN" altLang="en-US" dirty="0" smtClean="0">
              <a:solidFill>
                <a:schemeClr val="tx1">
                  <a:lumMod val="75000"/>
                  <a:lumOff val="25000"/>
                </a:schemeClr>
              </a:solidFill>
            </a:endParaRPr>
          </a:p>
        </p:txBody>
      </p:sp>
      <p:sp>
        <p:nvSpPr>
          <p:cNvPr id="6" name="文本占位符 5"/>
          <p:cNvSpPr>
            <a:spLocks noGrp="1"/>
          </p:cNvSpPr>
          <p:nvPr/>
        </p:nvSpPr>
        <p:spPr>
          <a:xfrm>
            <a:off x="337503" y="852858"/>
            <a:ext cx="7200000" cy="5400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t>1</a:t>
            </a:r>
            <a:r>
              <a:rPr lang="zh-CN" altLang="en-US" sz="2000" dirty="0"/>
              <a:t>.</a:t>
            </a:r>
            <a:r>
              <a:rPr lang="en-US" altLang="zh-CN" sz="2000" dirty="0"/>
              <a:t>1</a:t>
            </a:r>
            <a:r>
              <a:rPr lang="zh-CN" altLang="en-US" sz="2000" dirty="0"/>
              <a:t>.1 什么是数据标注</a:t>
            </a:r>
            <a:endParaRPr lang="zh-CN" altLang="en-US" sz="2000"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3745230" cy="414020"/>
          </a:xfrm>
          <a:prstGeom prst="rect">
            <a:avLst/>
          </a:prstGeom>
          <a:noFill/>
        </p:spPr>
        <p:txBody>
          <a:bodyPr wrap="square" rtlCol="0">
            <a:spAutoFit/>
          </a:bodyPr>
          <a:lstStyle/>
          <a:p>
            <a:r>
              <a:rPr sz="2100" b="1"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1.1 数据标注的起源与发展</a:t>
            </a:r>
            <a:endParaRPr sz="2100" b="1"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第一章  数据标注概述</a:t>
            </a:r>
            <a:endParaRPr lang="zh-CN" altLang="en-US" sz="1355" dirty="0" smtClean="0">
              <a:solidFill>
                <a:prstClr val="white"/>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85342" y="1478075"/>
            <a:ext cx="4573929" cy="4573929"/>
          </a:xfrm>
          <a:prstGeom prst="rect">
            <a:avLst/>
          </a:prstGeom>
        </p:spPr>
      </p:pic>
      <p:sp>
        <p:nvSpPr>
          <p:cNvPr id="3" name="矩形 2"/>
          <p:cNvSpPr/>
          <p:nvPr/>
        </p:nvSpPr>
        <p:spPr>
          <a:xfrm>
            <a:off x="733593" y="1286544"/>
            <a:ext cx="1383030" cy="368300"/>
          </a:xfrm>
          <a:prstGeom prst="rect">
            <a:avLst/>
          </a:prstGeom>
        </p:spPr>
        <p:txBody>
          <a:bodyPr wrap="none">
            <a:spAutoFit/>
          </a:bodyPr>
          <a:lstStyle/>
          <a:p>
            <a:pPr marL="285750" indent="-285750">
              <a:buFont typeface="Wingdings" panose="05000000000000000000" pitchFamily="2" charset="2"/>
              <a:buChar char="Ø"/>
            </a:pPr>
            <a:r>
              <a:rPr lang="zh-CN" altLang="en-US" dirty="0" smtClean="0">
                <a:solidFill>
                  <a:schemeClr val="tx1">
                    <a:lumMod val="75000"/>
                    <a:lumOff val="25000"/>
                  </a:schemeClr>
                </a:solidFill>
              </a:rPr>
              <a:t>语音标注</a:t>
            </a:r>
            <a:endParaRPr lang="zh-CN" altLang="en-US" dirty="0" smtClean="0">
              <a:solidFill>
                <a:schemeClr val="tx1">
                  <a:lumMod val="75000"/>
                  <a:lumOff val="25000"/>
                </a:schemeClr>
              </a:solidFill>
            </a:endParaRPr>
          </a:p>
        </p:txBody>
      </p:sp>
      <p:sp>
        <p:nvSpPr>
          <p:cNvPr id="6" name="文本占位符 5"/>
          <p:cNvSpPr>
            <a:spLocks noGrp="1"/>
          </p:cNvSpPr>
          <p:nvPr/>
        </p:nvSpPr>
        <p:spPr>
          <a:xfrm>
            <a:off x="365443" y="746813"/>
            <a:ext cx="7200000" cy="5400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sz="2000" dirty="0">
                <a:latin typeface="微软雅黑" panose="020B0503020204020204" pitchFamily="34" charset="-122"/>
                <a:ea typeface="微软雅黑" panose="020B0503020204020204" pitchFamily="34" charset="-122"/>
                <a:cs typeface="微软雅黑" panose="020B0503020204020204" pitchFamily="34" charset="-122"/>
              </a:rPr>
              <a:t>1.1.2 数据标注分类概述</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3883660" cy="414020"/>
          </a:xfrm>
          <a:prstGeom prst="rect">
            <a:avLst/>
          </a:prstGeom>
          <a:noFill/>
        </p:spPr>
        <p:txBody>
          <a:bodyPr wrap="square" rtlCol="0">
            <a:spAutoFit/>
          </a:bodyPr>
          <a:lstStyle/>
          <a:p>
            <a:r>
              <a:rPr sz="2100" b="1" spc="225" dirty="0" smtClean="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rPr>
              <a:t>1.1 数据标注的起源与发展</a:t>
            </a:r>
            <a:endParaRPr sz="2100" b="1"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第一章  数据标注概述</a:t>
            </a:r>
            <a:endParaRPr lang="zh-CN" altLang="en-US" sz="1355" dirty="0" smtClean="0">
              <a:solidFill>
                <a:prstClr val="white"/>
              </a:solidFill>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9736" y="1996698"/>
            <a:ext cx="6804615" cy="3837046"/>
          </a:xfrm>
          <a:prstGeom prst="rect">
            <a:avLst/>
          </a:prstGeom>
        </p:spPr>
      </p:pic>
      <p:sp>
        <p:nvSpPr>
          <p:cNvPr id="3" name="矩形 2"/>
          <p:cNvSpPr/>
          <p:nvPr/>
        </p:nvSpPr>
        <p:spPr>
          <a:xfrm>
            <a:off x="746928" y="1372269"/>
            <a:ext cx="1383030" cy="368300"/>
          </a:xfrm>
          <a:prstGeom prst="rect">
            <a:avLst/>
          </a:prstGeom>
        </p:spPr>
        <p:txBody>
          <a:bodyPr wrap="none">
            <a:spAutoFit/>
          </a:bodyPr>
          <a:lstStyle/>
          <a:p>
            <a:pPr marL="285750" indent="-285750">
              <a:buFont typeface="Wingdings" panose="05000000000000000000" pitchFamily="2" charset="2"/>
              <a:buChar char="Ø"/>
            </a:pPr>
            <a:r>
              <a:rPr lang="zh-CN" altLang="en-US" dirty="0" smtClean="0">
                <a:solidFill>
                  <a:schemeClr val="tx1">
                    <a:lumMod val="75000"/>
                    <a:lumOff val="25000"/>
                  </a:schemeClr>
                </a:solidFill>
              </a:rPr>
              <a:t>文本标注</a:t>
            </a:r>
            <a:endParaRPr lang="zh-CN" altLang="en-US" dirty="0" smtClean="0">
              <a:solidFill>
                <a:schemeClr val="tx1">
                  <a:lumMod val="75000"/>
                  <a:lumOff val="25000"/>
                </a:schemeClr>
              </a:solidFill>
            </a:endParaRPr>
          </a:p>
        </p:txBody>
      </p:sp>
      <p:sp>
        <p:nvSpPr>
          <p:cNvPr id="6" name="文本占位符 5"/>
          <p:cNvSpPr>
            <a:spLocks noGrp="1"/>
          </p:cNvSpPr>
          <p:nvPr/>
        </p:nvSpPr>
        <p:spPr>
          <a:xfrm>
            <a:off x="351473" y="832538"/>
            <a:ext cx="7200000" cy="5400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sz="2000" dirty="0">
                <a:latin typeface="微软雅黑" panose="020B0503020204020204" pitchFamily="34" charset="-122"/>
                <a:ea typeface="微软雅黑" panose="020B0503020204020204" pitchFamily="34" charset="-122"/>
                <a:cs typeface="微软雅黑" panose="020B0503020204020204" pitchFamily="34" charset="-122"/>
                <a:sym typeface="+mn-ea"/>
              </a:rPr>
              <a:t>1.1.2 数据标注分类概述</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3716655" cy="414020"/>
          </a:xfrm>
          <a:prstGeom prst="rect">
            <a:avLst/>
          </a:prstGeom>
          <a:noFill/>
        </p:spPr>
        <p:txBody>
          <a:bodyPr wrap="square" rtlCol="0">
            <a:spAutoFit/>
          </a:bodyPr>
          <a:lstStyle/>
          <a:p>
            <a:r>
              <a:rPr sz="2100" b="1" spc="225" dirty="0">
                <a:solidFill>
                  <a:prstClr val="white"/>
                </a:solidFill>
              </a:rPr>
              <a:t>1.1 数据标注的起源与发展</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第一章  数据标注概述</a:t>
            </a:r>
            <a:endParaRPr lang="zh-CN" altLang="en-US" sz="1355" dirty="0" smtClean="0">
              <a:solidFill>
                <a:prstClr val="white"/>
              </a:solidFill>
            </a:endParaRPr>
          </a:p>
        </p:txBody>
      </p:sp>
      <p:sp>
        <p:nvSpPr>
          <p:cNvPr id="3" name="矩形 2"/>
          <p:cNvSpPr/>
          <p:nvPr/>
        </p:nvSpPr>
        <p:spPr>
          <a:xfrm>
            <a:off x="796458" y="1530265"/>
            <a:ext cx="1840230" cy="368300"/>
          </a:xfrm>
          <a:prstGeom prst="rect">
            <a:avLst/>
          </a:prstGeom>
        </p:spPr>
        <p:txBody>
          <a:bodyPr wrap="none">
            <a:spAutoFit/>
          </a:bodyPr>
          <a:lstStyle/>
          <a:p>
            <a:pPr marL="285750" indent="-285750">
              <a:buFont typeface="Wingdings" panose="05000000000000000000" pitchFamily="2" charset="2"/>
              <a:buChar char="Ø"/>
            </a:pPr>
            <a:r>
              <a:rPr lang="zh-CN" altLang="en-US" dirty="0" smtClean="0">
                <a:solidFill>
                  <a:schemeClr val="tx1">
                    <a:lumMod val="75000"/>
                    <a:lumOff val="25000"/>
                  </a:schemeClr>
                </a:solidFill>
              </a:rPr>
              <a:t>数据标注流程</a:t>
            </a:r>
            <a:endParaRPr lang="zh-CN" altLang="en-US" dirty="0" smtClean="0">
              <a:solidFill>
                <a:schemeClr val="tx1">
                  <a:lumMod val="75000"/>
                  <a:lumOff val="25000"/>
                </a:schemeClr>
              </a:solidFill>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6185" y="2242453"/>
            <a:ext cx="8819702" cy="1779585"/>
          </a:xfrm>
          <a:prstGeom prst="rect">
            <a:avLst/>
          </a:prstGeom>
        </p:spPr>
      </p:pic>
      <p:sp>
        <p:nvSpPr>
          <p:cNvPr id="2" name="文本占位符 5"/>
          <p:cNvSpPr>
            <a:spLocks noGrp="1"/>
          </p:cNvSpPr>
          <p:nvPr/>
        </p:nvSpPr>
        <p:spPr>
          <a:xfrm>
            <a:off x="392113" y="799518"/>
            <a:ext cx="7200000" cy="5400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sz="2000" dirty="0">
                <a:latin typeface="微软雅黑" panose="020B0503020204020204" pitchFamily="34" charset="-122"/>
                <a:ea typeface="微软雅黑" panose="020B0503020204020204" pitchFamily="34" charset="-122"/>
                <a:cs typeface="微软雅黑" panose="020B0503020204020204" pitchFamily="34" charset="-122"/>
              </a:rPr>
              <a:t>1.1.3 数据标注流程概述</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TAG_VERSION" val="1.0"/>
  <p:tag name="KSO_WM_TEMPLATE_CATEGORY" val="custom"/>
  <p:tag name="KSO_WM_TEMPLATE_INDEX" val="20184553"/>
</p:tagLst>
</file>

<file path=ppt/tags/tag11.xml><?xml version="1.0" encoding="utf-8"?>
<p:tagLst xmlns:p="http://schemas.openxmlformats.org/presentationml/2006/main">
  <p:tag name="KSO_WM_TAG_VERSION" val="1.0"/>
  <p:tag name="KSO_WM_TEMPLATE_CATEGORY" val="custom"/>
  <p:tag name="KSO_WM_TEMPLATE_INDEX" val="20184553"/>
</p:tagLst>
</file>

<file path=ppt/tags/tag12.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3.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1"/>
  <p:tag name="KSO_WM_UNIT_ID" val="diagram20198935_1*l_h_i*1_2_1"/>
  <p:tag name="KSO_WM_TEMPLATE_CATEGORY" val="diagram"/>
  <p:tag name="KSO_WM_TEMPLATE_INDEX" val="20198935"/>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UNIT_DIAGRAM_MODELTYPE" val="stripeEnum"/>
  <p:tag name="KSO_WM_UNIT_ISCONTENTSTITLE" val="0"/>
  <p:tag name="KSO_WM_UNIT_PRESET_TEXT" val="添加标题"/>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8935_1*l_h_a*1_2_1"/>
  <p:tag name="KSO_WM_TEMPLATE_CATEGORY" val="diagram"/>
  <p:tag name="KSO_WM_TEMPLATE_INDEX" val="20198935"/>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15.xml><?xml version="1.0" encoding="utf-8"?>
<p:tagLst xmlns:p="http://schemas.openxmlformats.org/presentationml/2006/main">
  <p:tag name="KSO_WM_UNIT_PLACING_PICTURE_USER_VIEWPORT" val="{&quot;height&quot;:2213.7700303667366,&quot;width&quot;:1643.1365829854146}"/>
</p:tagLst>
</file>

<file path=ppt/tags/tag16.xml><?xml version="1.0" encoding="utf-8"?>
<p:tagLst xmlns:p="http://schemas.openxmlformats.org/presentationml/2006/main">
  <p:tag name="KSO_WM_UNIT_PLACING_PICTURE_USER_VIEWPORT" val="{&quot;height&quot;:2214.5547769212799,&quot;width&quot;:1643.1365829854146}"/>
</p:tagLst>
</file>

<file path=ppt/tags/tag17.xml><?xml version="1.0" encoding="utf-8"?>
<p:tagLst xmlns:p="http://schemas.openxmlformats.org/presentationml/2006/main">
  <p:tag name="KSO_WM_UNIT_PLACING_PICTURE_USER_VIEWPORT" val="{&quot;height&quot;:2126.6631628124269,&quot;width&quot;:1576.4381065987097}"/>
</p:tagLst>
</file>

<file path=ppt/tags/tag18.xml><?xml version="1.0" encoding="utf-8"?>
<p:tagLst xmlns:p="http://schemas.openxmlformats.org/presentationml/2006/main">
  <p:tag name="KSO_WM_UNIT_PLACING_PICTURE_USER_VIEWPORT" val="{&quot;height&quot;:2214.5547769212799,&quot;width&quot;:1738.8685137992736}"/>
</p:tagLst>
</file>

<file path=ppt/tags/tag19.xml><?xml version="1.0" encoding="utf-8"?>
<p:tagLst xmlns:p="http://schemas.openxmlformats.org/presentationml/2006/main">
  <p:tag name="KSO_WM_UNIT_PLACING_PICTURE_USER_VIEWPORT" val="{&quot;height&quot;:2365.2261153935997,&quot;width&quot;:2009.5858591335468}"/>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UNIT_PLACING_PICTURE_USER_VIEWPORT" val="{&quot;height&quot;:2196.5056061667833,&quot;width&quot;:1618.0265683457139}"/>
</p:tagLst>
</file>

<file path=ppt/tags/tag21.xml><?xml version="1.0" encoding="utf-8"?>
<p:tagLst xmlns:p="http://schemas.openxmlformats.org/presentationml/2006/main">
  <p:tag name="KSO_WM_UNIT_PLACING_PICTURE_USER_VIEWPORT" val="{&quot;height&quot;:2197.2903527213266,&quot;width&quot;:1570.1606029387845}"/>
</p:tagLst>
</file>

<file path=ppt/tags/tag22.xml><?xml version="1.0" encoding="utf-8"?>
<p:tagLst xmlns:p="http://schemas.openxmlformats.org/presentationml/2006/main">
  <p:tag name="KSO_WM_UNIT_PLACING_PICTURE_USER_VIEWPORT" val="{&quot;height&quot;:2831.3655687923383,&quot;width&quot;:1946.0261345768042}"/>
</p:tagLst>
</file>

<file path=ppt/tags/tag23.xml><?xml version="1.0" encoding="utf-8"?>
<p:tagLst xmlns:p="http://schemas.openxmlformats.org/presentationml/2006/main">
  <p:tag name="KSO_WM_UNIT_PLACING_PICTURE_USER_VIEWPORT" val="{&quot;height&quot;:2216.9090165849102,&quot;width&quot;:1738.083825841783}"/>
</p:tagLst>
</file>

<file path=ppt/tags/tag24.xml><?xml version="1.0" encoding="utf-8"?>
<p:tagLst xmlns:p="http://schemas.openxmlformats.org/presentationml/2006/main">
  <p:tag name="KSO_WM_UNIT_PLACING_PICTURE_USER_VIEWPORT" val="{&quot;height&quot;:2242.0209063302964,&quot;width&quot;:2169.6622024616386}"/>
</p:tagLst>
</file>

<file path=ppt/tags/tag25.xml><?xml version="1.0" encoding="utf-8"?>
<p:tagLst xmlns:p="http://schemas.openxmlformats.org/presentationml/2006/main">
  <p:tag name="KSO_WM_UNIT_PLACING_PICTURE_USER_VIEWPORT" val="{&quot;height&quot;:2242.8056528848401,&quot;width&quot;:1643.1365829854146}"/>
</p:tagLst>
</file>

<file path=ppt/tags/tag26.xml><?xml version="1.0" encoding="utf-8"?>
<p:tagLst xmlns:p="http://schemas.openxmlformats.org/presentationml/2006/main">
  <p:tag name="KSO_WM_UNIT_PLACING_PICTURE_USER_VIEWPORT" val="{&quot;height&quot;:2243.5903994393834,&quot;width&quot;:1643.1365829854146}"/>
</p:tagLst>
</file>

<file path=ppt/tags/tag27.xml><?xml version="1.0" encoding="utf-8"?>
<p:tagLst xmlns:p="http://schemas.openxmlformats.org/presentationml/2006/main">
  <p:tag name="KSO_WM_UNIT_PLACING_PICTURE_USER_VIEWPORT" val="{&quot;height&quot;:2242.8056528848401,&quot;width&quot;:1643.1365829854146}"/>
</p:tagLst>
</file>

<file path=ppt/tags/tag28.xml><?xml version="1.0" encoding="utf-8"?>
<p:tagLst xmlns:p="http://schemas.openxmlformats.org/presentationml/2006/main">
  <p:tag name="KSO_WM_UNIT_PLACING_PICTURE_USER_VIEWPORT" val="{&quot;height&quot;:2216.9090165849102,&quot;width&quot;:1643.1365829854146}"/>
</p:tagLst>
</file>

<file path=ppt/tags/tag29.xml><?xml version="1.0" encoding="utf-8"?>
<p:tagLst xmlns:p="http://schemas.openxmlformats.org/presentationml/2006/main">
  <p:tag name="KSO_WM_UNIT_PLACING_PICTURE_USER_VIEWPORT" val="{&quot;height&quot;:2242.8056528848401,&quot;width&quot;:1643.1365829854146}"/>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KSO_WM_UNIT_PLACING_PICTURE_USER_VIEWPORT" val="{&quot;height&quot;:2244.3751459939267,&quot;width&quot;:1643.1365829854146}"/>
</p:tagLst>
</file>

<file path=ppt/tags/tag31.xml><?xml version="1.0" encoding="utf-8"?>
<p:tagLst xmlns:p="http://schemas.openxmlformats.org/presentationml/2006/main">
  <p:tag name="KSO_WM_UNIT_PLACING_PICTURE_USER_VIEWPORT" val="{&quot;height&quot;:2176.1021957486569,&quot;width&quot;:1844.0167001030202}"/>
</p:tagLst>
</file>

<file path=ppt/tags/tag32.xml><?xml version="1.0" encoding="utf-8"?>
<p:tagLst xmlns:p="http://schemas.openxmlformats.org/presentationml/2006/main">
  <p:tag name="KSO_WM_UNIT_PLACING_PICTURE_USER_VIEWPORT" val="{&quot;height&quot;:2253.0073580939033,&quot;width&quot;:1643.1365829854146}"/>
</p:tagLst>
</file>

<file path=ppt/tags/tag33.xml><?xml version="1.0" encoding="utf-8"?>
<p:tagLst xmlns:p="http://schemas.openxmlformats.org/presentationml/2006/main">
  <p:tag name="KSO_WM_UNIT_PLACING_PICTURE_USER_VIEWPORT" val="{&quot;height&quot;:2252.2226115393601,&quot;width&quot;:1570.9452908962751}"/>
</p:tagLst>
</file>

<file path=ppt/tags/tag34.xml><?xml version="1.0" encoding="utf-8"?>
<p:tagLst xmlns:p="http://schemas.openxmlformats.org/presentationml/2006/main">
  <p:tag name="KSO_WM_UNIT_PLACING_PICTURE_USER_VIEWPORT" val="{&quot;height&quot;:2262.4243167484233,&quot;width&quot;:1629.012199750583}"/>
</p:tagLst>
</file>

<file path=ppt/tags/tag35.xml><?xml version="1.0" encoding="utf-8"?>
<p:tagLst xmlns:p="http://schemas.openxmlformats.org/presentationml/2006/main">
  <p:tag name="KSO_WM_UNIT_PLACING_PICTURE_USER_VIEWPORT" val="{&quot;height&quot;:2245.9446391030133,&quot;width&quot;:1555.2515317464622}"/>
</p:tagLst>
</file>

<file path=ppt/tags/tag36.xml><?xml version="1.0" encoding="utf-8"?>
<p:tagLst xmlns:p="http://schemas.openxmlformats.org/presentationml/2006/main">
  <p:tag name="KSO_WM_UNIT_PLACING_PICTURE_USER_VIEWPORT" val="{&quot;height&quot;:2352.6701705209061,&quot;width&quot;:1724.744130564442}"/>
</p:tagLst>
</file>

<file path=ppt/tags/tag37.xml><?xml version="1.0" encoding="utf-8"?>
<p:tagLst xmlns:p="http://schemas.openxmlformats.org/presentationml/2006/main">
  <p:tag name="KSO_WM_UNIT_PLACING_PICTURE_USER_VIEWPORT" val="{&quot;height&quot;:2346.3921980845598,&quot;width&quot;:1727.0981944369139}"/>
</p:tagLst>
</file>

<file path=ppt/tags/tag4.xml><?xml version="1.0" encoding="utf-8"?>
<p:tagLst xmlns:p="http://schemas.openxmlformats.org/presentationml/2006/main">
  <p:tag name="KSO_WM_TAG_VERSION" val="1.0"/>
  <p:tag name="KSO_WM_TEMPLATE_CATEGORY" val="custom"/>
  <p:tag name="KSO_WM_TEMPLATE_INDEX" val="20184553"/>
</p:tagLst>
</file>

<file path=ppt/tags/tag5.xml><?xml version="1.0" encoding="utf-8"?>
<p:tagLst xmlns:p="http://schemas.openxmlformats.org/presentationml/2006/main">
  <p:tag name="KSO_WM_TAG_VERSION" val="1.0"/>
  <p:tag name="KSO_WM_TEMPLATE_CATEGORY" val="custom"/>
  <p:tag name="KSO_WM_TEMPLATE_INDEX" val="20184553"/>
</p:tagLst>
</file>

<file path=ppt/tags/tag6.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7.xml><?xml version="1.0" encoding="utf-8"?>
<p:tagLst xmlns:p="http://schemas.openxmlformats.org/presentationml/2006/main">
  <p:tag name="KSO_WM_TAG_VERSION" val="1.0"/>
  <p:tag name="KSO_WM_TEMPLATE_CATEGORY" val="custom"/>
  <p:tag name="KSO_WM_TEMPLATE_INDEX" val="20184553"/>
</p:tagLst>
</file>

<file path=ppt/tags/tag8.xml><?xml version="1.0" encoding="utf-8"?>
<p:tagLst xmlns:p="http://schemas.openxmlformats.org/presentationml/2006/main">
  <p:tag name="KSO_WM_TAG_VERSION" val="1.0"/>
  <p:tag name="KSO_WM_TEMPLATE_CATEGORY" val="custom"/>
  <p:tag name="KSO_WM_TEMPLATE_INDEX" val="20184553"/>
</p:tagLst>
</file>

<file path=ppt/tags/tag9.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2723</Words>
  <Application>WPS 演示</Application>
  <PresentationFormat>全屏显示(4:3)</PresentationFormat>
  <Paragraphs>290</Paragraphs>
  <Slides>29</Slides>
  <Notes>6</Notes>
  <HiddenSlides>0</HiddenSlides>
  <MMClips>0</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29</vt:i4>
      </vt:variant>
    </vt:vector>
  </HeadingPairs>
  <TitlesOfParts>
    <vt:vector size="43" baseType="lpstr">
      <vt:lpstr>Arial</vt:lpstr>
      <vt:lpstr>宋体</vt:lpstr>
      <vt:lpstr>Wingdings</vt:lpstr>
      <vt:lpstr>黑体</vt:lpstr>
      <vt:lpstr>微软雅黑</vt:lpstr>
      <vt:lpstr>Arial Unicode MS</vt:lpstr>
      <vt:lpstr>Calibri</vt:lpstr>
      <vt:lpstr>Wingdings</vt:lpstr>
      <vt:lpstr>方正粗黑宋简体</vt:lpstr>
      <vt:lpstr>Office 主题</vt:lpstr>
      <vt:lpstr>1_Office 主题</vt:lpstr>
      <vt:lpstr>2_Office 主题</vt:lpstr>
      <vt:lpstr>3_Office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YAYA</cp:lastModifiedBy>
  <cp:revision>98</cp:revision>
  <dcterms:created xsi:type="dcterms:W3CDTF">2018-03-01T02:03:00Z</dcterms:created>
  <dcterms:modified xsi:type="dcterms:W3CDTF">2021-03-17T03:11:10Z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